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89" r:id="rId2"/>
  </p:sldMasterIdLst>
  <p:notesMasterIdLst>
    <p:notesMasterId r:id="rId43"/>
  </p:notesMasterIdLst>
  <p:sldIdLst>
    <p:sldId id="256" r:id="rId3"/>
    <p:sldId id="257" r:id="rId4"/>
    <p:sldId id="418" r:id="rId5"/>
    <p:sldId id="296" r:id="rId6"/>
    <p:sldId id="413" r:id="rId7"/>
    <p:sldId id="414" r:id="rId8"/>
    <p:sldId id="551" r:id="rId9"/>
    <p:sldId id="548" r:id="rId10"/>
    <p:sldId id="309" r:id="rId11"/>
    <p:sldId id="311" r:id="rId12"/>
    <p:sldId id="544" r:id="rId13"/>
    <p:sldId id="546" r:id="rId14"/>
    <p:sldId id="547" r:id="rId15"/>
    <p:sldId id="308" r:id="rId16"/>
    <p:sldId id="555" r:id="rId17"/>
    <p:sldId id="339" r:id="rId18"/>
    <p:sldId id="345" r:id="rId19"/>
    <p:sldId id="346" r:id="rId20"/>
    <p:sldId id="556" r:id="rId21"/>
    <p:sldId id="348" r:id="rId22"/>
    <p:sldId id="349" r:id="rId23"/>
    <p:sldId id="563" r:id="rId24"/>
    <p:sldId id="351" r:id="rId25"/>
    <p:sldId id="352" r:id="rId26"/>
    <p:sldId id="355" r:id="rId27"/>
    <p:sldId id="354" r:id="rId28"/>
    <p:sldId id="557" r:id="rId29"/>
    <p:sldId id="554" r:id="rId30"/>
    <p:sldId id="558" r:id="rId31"/>
    <p:sldId id="559" r:id="rId32"/>
    <p:sldId id="561" r:id="rId33"/>
    <p:sldId id="562" r:id="rId34"/>
    <p:sldId id="270" r:id="rId35"/>
    <p:sldId id="416" r:id="rId36"/>
    <p:sldId id="420" r:id="rId37"/>
    <p:sldId id="419" r:id="rId38"/>
    <p:sldId id="412" r:id="rId39"/>
    <p:sldId id="411" r:id="rId40"/>
    <p:sldId id="421" r:id="rId41"/>
    <p:sldId id="327" r:id="rId42"/>
  </p:sldIdLst>
  <p:sldSz cx="12192000" cy="6858000"/>
  <p:notesSz cx="7099300" cy="9385300"/>
  <p:custDataLst>
    <p:tags r:id="rId44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166" userDrawn="1">
          <p15:clr>
            <a:srgbClr val="A4A3A4"/>
          </p15:clr>
        </p15:guide>
        <p15:guide id="3" orient="horz" pos="935" userDrawn="1">
          <p15:clr>
            <a:srgbClr val="A4A3A4"/>
          </p15:clr>
        </p15:guide>
        <p15:guide id="4" orient="horz" pos="3407" userDrawn="1">
          <p15:clr>
            <a:srgbClr val="A4A3A4"/>
          </p15:clr>
        </p15:guide>
        <p15:guide id="5" pos="5065" userDrawn="1">
          <p15:clr>
            <a:srgbClr val="A4A3A4"/>
          </p15:clr>
        </p15:guide>
        <p15:guide id="6" pos="746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6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F23EDAF-9E5F-B8BA-09E5-5D89FD68F70C}" name="Angelika Krehl" initials="AK" userId="S-1-5-21-1723873082-2104041942-313593124-7653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emarie Krewer" initials="AK" lastIdx="46" clrIdx="0">
    <p:extLst>
      <p:ext uri="{19B8F6BF-5375-455C-9EA6-DF929625EA0E}">
        <p15:presenceInfo xmlns:p15="http://schemas.microsoft.com/office/powerpoint/2012/main" userId="S-1-5-21-233202772-1085339305-1252115004-4747" providerId="AD"/>
      </p:ext>
    </p:extLst>
  </p:cmAuthor>
  <p:cmAuthor id="2" name="Angelika Krehl" initials="AK" lastIdx="3" clrIdx="1">
    <p:extLst>
      <p:ext uri="{19B8F6BF-5375-455C-9EA6-DF929625EA0E}">
        <p15:presenceInfo xmlns:p15="http://schemas.microsoft.com/office/powerpoint/2012/main" userId="S::angelika.krehl@mtp.org::d44bd327-d361-4dce-8f06-1c225c5ce888" providerId="AD"/>
      </p:ext>
    </p:extLst>
  </p:cmAuthor>
  <p:cmAuthor id="3" name="Jacqueline Amend" initials="JA" lastIdx="38" clrIdx="2">
    <p:extLst>
      <p:ext uri="{19B8F6BF-5375-455C-9EA6-DF929625EA0E}">
        <p15:presenceInfo xmlns:p15="http://schemas.microsoft.com/office/powerpoint/2012/main" userId="S-1-5-21-1723873082-2104041942-313593124-7747" providerId="AD"/>
      </p:ext>
    </p:extLst>
  </p:cmAuthor>
  <p:cmAuthor id="4" name="Angelika Krehl" initials="AK [2]" lastIdx="32" clrIdx="3">
    <p:extLst>
      <p:ext uri="{19B8F6BF-5375-455C-9EA6-DF929625EA0E}">
        <p15:presenceInfo xmlns:p15="http://schemas.microsoft.com/office/powerpoint/2012/main" userId="S-1-5-21-1723873082-2104041942-313593124-765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17" autoAdjust="0"/>
    <p:restoredTop sz="94829" autoAdjust="0"/>
  </p:normalViewPr>
  <p:slideViewPr>
    <p:cSldViewPr snapToGrid="0">
      <p:cViewPr>
        <p:scale>
          <a:sx n="114" d="100"/>
          <a:sy n="114" d="100"/>
        </p:scale>
        <p:origin x="624" y="992"/>
      </p:cViewPr>
      <p:guideLst>
        <p:guide orient="horz" pos="2137"/>
        <p:guide pos="166"/>
        <p:guide orient="horz" pos="935"/>
        <p:guide orient="horz" pos="3407"/>
        <p:guide pos="5065"/>
        <p:guide pos="746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47" d="100"/>
          <a:sy n="47" d="100"/>
        </p:scale>
        <p:origin x="2680" y="60"/>
      </p:cViewPr>
      <p:guideLst>
        <p:guide orient="horz" pos="2956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50" Type="http://schemas.microsoft.com/office/2018/10/relationships/authors" Target="author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C329CE-30F3-4967-A623-9FA90BF7B50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83B1C2A2-990E-44E8-A53E-C2091907F8C7}">
      <dgm:prSet custT="1"/>
      <dgm:spPr>
        <a:noFill/>
        <a:ln w="19050">
          <a:solidFill>
            <a:srgbClr val="679288"/>
          </a:solidFill>
        </a:ln>
      </dgm:spPr>
      <dgm:t>
        <a:bodyPr/>
        <a:lstStyle/>
        <a:p>
          <a:r>
            <a:rPr lang="de-DE" sz="1600" b="1">
              <a:solidFill>
                <a:srgbClr val="395429"/>
              </a:solidFill>
            </a:rPr>
            <a:t>Was war? </a:t>
          </a:r>
          <a:r>
            <a:rPr lang="de-DE" sz="1600" b="0">
              <a:solidFill>
                <a:srgbClr val="395429"/>
              </a:solidFill>
            </a:rPr>
            <a:t>– Kurzer (Rück-) Blick auf das Projekt R³</a:t>
          </a:r>
        </a:p>
      </dgm:t>
    </dgm:pt>
    <dgm:pt modelId="{98111823-52ED-451F-B5C0-F3A3825AD5D5}" type="parTrans" cxnId="{B0501982-FA47-4FE7-8C15-5E0C880EC4BD}">
      <dgm:prSet/>
      <dgm:spPr/>
      <dgm:t>
        <a:bodyPr/>
        <a:lstStyle/>
        <a:p>
          <a:endParaRPr lang="de-DE"/>
        </a:p>
      </dgm:t>
    </dgm:pt>
    <dgm:pt modelId="{D95FBC62-BF13-46D4-95AF-FBAC85AB7BF1}" type="sibTrans" cxnId="{B0501982-FA47-4FE7-8C15-5E0C880EC4BD}">
      <dgm:prSet/>
      <dgm:spPr/>
      <dgm:t>
        <a:bodyPr/>
        <a:lstStyle/>
        <a:p>
          <a:endParaRPr lang="de-DE"/>
        </a:p>
      </dgm:t>
    </dgm:pt>
    <dgm:pt modelId="{517DF69A-ED5D-4048-A9F5-DF6AC460C3B8}">
      <dgm:prSet custT="1"/>
      <dgm:spPr>
        <a:noFill/>
        <a:ln w="19050">
          <a:solidFill>
            <a:srgbClr val="679288"/>
          </a:solidFill>
        </a:ln>
      </dgm:spPr>
      <dgm:t>
        <a:bodyPr/>
        <a:lstStyle/>
        <a:p>
          <a:r>
            <a:rPr lang="de-DE" sz="1600" b="1">
              <a:solidFill>
                <a:srgbClr val="395429"/>
              </a:solidFill>
            </a:rPr>
            <a:t>Was kommt? </a:t>
          </a:r>
          <a:r>
            <a:rPr lang="de-DE" sz="1600">
              <a:solidFill>
                <a:srgbClr val="395429"/>
              </a:solidFill>
            </a:rPr>
            <a:t>– Projektabschluss</a:t>
          </a:r>
        </a:p>
      </dgm:t>
    </dgm:pt>
    <dgm:pt modelId="{F191C1F6-903B-4D0C-B078-5AA9649A7F5F}" type="parTrans" cxnId="{4BFE7800-98B3-4AA0-9D38-63329BC3A05B}">
      <dgm:prSet/>
      <dgm:spPr/>
      <dgm:t>
        <a:bodyPr/>
        <a:lstStyle/>
        <a:p>
          <a:endParaRPr lang="de-DE"/>
        </a:p>
      </dgm:t>
    </dgm:pt>
    <dgm:pt modelId="{497001E9-1D77-4DE6-A296-20C153D43346}" type="sibTrans" cxnId="{4BFE7800-98B3-4AA0-9D38-63329BC3A05B}">
      <dgm:prSet/>
      <dgm:spPr/>
      <dgm:t>
        <a:bodyPr/>
        <a:lstStyle/>
        <a:p>
          <a:endParaRPr lang="de-DE"/>
        </a:p>
      </dgm:t>
    </dgm:pt>
    <dgm:pt modelId="{8919DD46-9800-488C-A83A-DCC96488E5B6}">
      <dgm:prSet custT="1"/>
      <dgm:spPr>
        <a:noFill/>
        <a:ln w="19050">
          <a:solidFill>
            <a:srgbClr val="679288"/>
          </a:solidFill>
        </a:ln>
      </dgm:spPr>
      <dgm:t>
        <a:bodyPr/>
        <a:lstStyle/>
        <a:p>
          <a:r>
            <a:rPr lang="de-DE" sz="1600" b="1">
              <a:solidFill>
                <a:schemeClr val="accent2"/>
              </a:solidFill>
            </a:rPr>
            <a:t>Was ist? </a:t>
          </a:r>
          <a:r>
            <a:rPr lang="de-DE" sz="1600">
              <a:solidFill>
                <a:schemeClr val="accent2"/>
              </a:solidFill>
            </a:rPr>
            <a:t>– Vorstellung und Diskussion der empirischen Ergebnisse</a:t>
          </a:r>
        </a:p>
      </dgm:t>
    </dgm:pt>
    <dgm:pt modelId="{932610D9-6C4F-44BE-B2CC-1D994D2CBBAF}" type="parTrans" cxnId="{2C0FB824-4B6A-43FD-9B9E-449047816F3C}">
      <dgm:prSet/>
      <dgm:spPr/>
      <dgm:t>
        <a:bodyPr/>
        <a:lstStyle/>
        <a:p>
          <a:endParaRPr lang="de-DE"/>
        </a:p>
      </dgm:t>
    </dgm:pt>
    <dgm:pt modelId="{0DE9DA7E-C1C2-4331-B170-069A482C7270}" type="sibTrans" cxnId="{2C0FB824-4B6A-43FD-9B9E-449047816F3C}">
      <dgm:prSet/>
      <dgm:spPr/>
      <dgm:t>
        <a:bodyPr/>
        <a:lstStyle/>
        <a:p>
          <a:endParaRPr lang="de-DE"/>
        </a:p>
      </dgm:t>
    </dgm:pt>
    <dgm:pt modelId="{D653B3B0-131C-4BD7-92CD-C1FE2DC38AD7}" type="pres">
      <dgm:prSet presAssocID="{26C329CE-30F3-4967-A623-9FA90BF7B50C}" presName="Name0" presStyleCnt="0">
        <dgm:presLayoutVars>
          <dgm:chMax val="7"/>
          <dgm:chPref val="7"/>
          <dgm:dir/>
        </dgm:presLayoutVars>
      </dgm:prSet>
      <dgm:spPr/>
    </dgm:pt>
    <dgm:pt modelId="{AEFE7325-F057-42A2-8112-3812BD601093}" type="pres">
      <dgm:prSet presAssocID="{26C329CE-30F3-4967-A623-9FA90BF7B50C}" presName="Name1" presStyleCnt="0"/>
      <dgm:spPr/>
    </dgm:pt>
    <dgm:pt modelId="{87D183D2-BF28-4F21-9D47-B6C5607F0788}" type="pres">
      <dgm:prSet presAssocID="{26C329CE-30F3-4967-A623-9FA90BF7B50C}" presName="cycle" presStyleCnt="0"/>
      <dgm:spPr/>
    </dgm:pt>
    <dgm:pt modelId="{C9E8460D-E5B9-4EFB-9433-54AFFC505F4B}" type="pres">
      <dgm:prSet presAssocID="{26C329CE-30F3-4967-A623-9FA90BF7B50C}" presName="srcNode" presStyleLbl="node1" presStyleIdx="0" presStyleCnt="3"/>
      <dgm:spPr/>
    </dgm:pt>
    <dgm:pt modelId="{EF35614B-E9BD-4C72-9F2D-542F32696960}" type="pres">
      <dgm:prSet presAssocID="{26C329CE-30F3-4967-A623-9FA90BF7B50C}" presName="conn" presStyleLbl="parChTrans1D2" presStyleIdx="0" presStyleCnt="1"/>
      <dgm:spPr/>
    </dgm:pt>
    <dgm:pt modelId="{8FAA12A7-C3D9-4E4F-835A-E2BD4FFE289F}" type="pres">
      <dgm:prSet presAssocID="{26C329CE-30F3-4967-A623-9FA90BF7B50C}" presName="extraNode" presStyleLbl="node1" presStyleIdx="0" presStyleCnt="3"/>
      <dgm:spPr/>
    </dgm:pt>
    <dgm:pt modelId="{87BA951A-A4E4-47E9-B89F-6D7FA56B76D8}" type="pres">
      <dgm:prSet presAssocID="{26C329CE-30F3-4967-A623-9FA90BF7B50C}" presName="dstNode" presStyleLbl="node1" presStyleIdx="0" presStyleCnt="3"/>
      <dgm:spPr/>
    </dgm:pt>
    <dgm:pt modelId="{367BBA83-1A07-487F-9CC8-27D014F3F91D}" type="pres">
      <dgm:prSet presAssocID="{83B1C2A2-990E-44E8-A53E-C2091907F8C7}" presName="text_1" presStyleLbl="node1" presStyleIdx="0" presStyleCnt="3">
        <dgm:presLayoutVars>
          <dgm:bulletEnabled val="1"/>
        </dgm:presLayoutVars>
      </dgm:prSet>
      <dgm:spPr/>
    </dgm:pt>
    <dgm:pt modelId="{97AA7971-176D-440E-9EDE-6D8F26F73F25}" type="pres">
      <dgm:prSet presAssocID="{83B1C2A2-990E-44E8-A53E-C2091907F8C7}" presName="accent_1" presStyleCnt="0"/>
      <dgm:spPr/>
    </dgm:pt>
    <dgm:pt modelId="{0E0A4B37-9941-4DBA-ADA8-D4D9E3867123}" type="pres">
      <dgm:prSet presAssocID="{83B1C2A2-990E-44E8-A53E-C2091907F8C7}" presName="accentRepeatNode" presStyleLbl="solidFgAcc1" presStyleIdx="0" presStyleCnt="3"/>
      <dgm:spPr>
        <a:ln w="19050">
          <a:solidFill>
            <a:srgbClr val="F6A327"/>
          </a:solidFill>
        </a:ln>
      </dgm:spPr>
    </dgm:pt>
    <dgm:pt modelId="{533253C7-9F16-4AA1-99EA-F2A9C32E2B5A}" type="pres">
      <dgm:prSet presAssocID="{8919DD46-9800-488C-A83A-DCC96488E5B6}" presName="text_2" presStyleLbl="node1" presStyleIdx="1" presStyleCnt="3">
        <dgm:presLayoutVars>
          <dgm:bulletEnabled val="1"/>
        </dgm:presLayoutVars>
      </dgm:prSet>
      <dgm:spPr/>
    </dgm:pt>
    <dgm:pt modelId="{1FE0781B-12F9-4AA3-AC67-50555024663D}" type="pres">
      <dgm:prSet presAssocID="{8919DD46-9800-488C-A83A-DCC96488E5B6}" presName="accent_2" presStyleCnt="0"/>
      <dgm:spPr/>
    </dgm:pt>
    <dgm:pt modelId="{0438865D-D946-4E8E-8737-F93A95408F05}" type="pres">
      <dgm:prSet presAssocID="{8919DD46-9800-488C-A83A-DCC96488E5B6}" presName="accentRepeatNode" presStyleLbl="solidFgAcc1" presStyleIdx="1" presStyleCnt="3"/>
      <dgm:spPr>
        <a:ln w="19050">
          <a:solidFill>
            <a:schemeClr val="accent3"/>
          </a:solidFill>
        </a:ln>
      </dgm:spPr>
    </dgm:pt>
    <dgm:pt modelId="{6BA0D005-5ADE-4AC0-954A-A22D029877C7}" type="pres">
      <dgm:prSet presAssocID="{517DF69A-ED5D-4048-A9F5-DF6AC460C3B8}" presName="text_3" presStyleLbl="node1" presStyleIdx="2" presStyleCnt="3">
        <dgm:presLayoutVars>
          <dgm:bulletEnabled val="1"/>
        </dgm:presLayoutVars>
      </dgm:prSet>
      <dgm:spPr/>
    </dgm:pt>
    <dgm:pt modelId="{D8E95F22-09EA-4F8D-8F4B-5394402BBC6B}" type="pres">
      <dgm:prSet presAssocID="{517DF69A-ED5D-4048-A9F5-DF6AC460C3B8}" presName="accent_3" presStyleCnt="0"/>
      <dgm:spPr/>
    </dgm:pt>
    <dgm:pt modelId="{37ABBEAF-AC97-4509-AD12-D2FB313CBBBC}" type="pres">
      <dgm:prSet presAssocID="{517DF69A-ED5D-4048-A9F5-DF6AC460C3B8}" presName="accentRepeatNode" presStyleLbl="solidFgAcc1" presStyleIdx="2" presStyleCnt="3"/>
      <dgm:spPr>
        <a:ln w="19050">
          <a:solidFill>
            <a:srgbClr val="F6A327"/>
          </a:solidFill>
        </a:ln>
      </dgm:spPr>
    </dgm:pt>
  </dgm:ptLst>
  <dgm:cxnLst>
    <dgm:cxn modelId="{4BFE7800-98B3-4AA0-9D38-63329BC3A05B}" srcId="{26C329CE-30F3-4967-A623-9FA90BF7B50C}" destId="{517DF69A-ED5D-4048-A9F5-DF6AC460C3B8}" srcOrd="2" destOrd="0" parTransId="{F191C1F6-903B-4D0C-B078-5AA9649A7F5F}" sibTransId="{497001E9-1D77-4DE6-A296-20C153D43346}"/>
    <dgm:cxn modelId="{2C0FB824-4B6A-43FD-9B9E-449047816F3C}" srcId="{26C329CE-30F3-4967-A623-9FA90BF7B50C}" destId="{8919DD46-9800-488C-A83A-DCC96488E5B6}" srcOrd="1" destOrd="0" parTransId="{932610D9-6C4F-44BE-B2CC-1D994D2CBBAF}" sibTransId="{0DE9DA7E-C1C2-4331-B170-069A482C7270}"/>
    <dgm:cxn modelId="{DFC6963D-0C5F-49F6-995A-3D571F571EE5}" type="presOf" srcId="{517DF69A-ED5D-4048-A9F5-DF6AC460C3B8}" destId="{6BA0D005-5ADE-4AC0-954A-A22D029877C7}" srcOrd="0" destOrd="0" presId="urn:microsoft.com/office/officeart/2008/layout/VerticalCurvedList"/>
    <dgm:cxn modelId="{E5A06C57-BB36-486B-8635-5DDEF7DF5CA4}" type="presOf" srcId="{8919DD46-9800-488C-A83A-DCC96488E5B6}" destId="{533253C7-9F16-4AA1-99EA-F2A9C32E2B5A}" srcOrd="0" destOrd="0" presId="urn:microsoft.com/office/officeart/2008/layout/VerticalCurvedList"/>
    <dgm:cxn modelId="{C14B1E6C-E490-41F6-8E7F-A83EFCF4044C}" type="presOf" srcId="{D95FBC62-BF13-46D4-95AF-FBAC85AB7BF1}" destId="{EF35614B-E9BD-4C72-9F2D-542F32696960}" srcOrd="0" destOrd="0" presId="urn:microsoft.com/office/officeart/2008/layout/VerticalCurvedList"/>
    <dgm:cxn modelId="{B0501982-FA47-4FE7-8C15-5E0C880EC4BD}" srcId="{26C329CE-30F3-4967-A623-9FA90BF7B50C}" destId="{83B1C2A2-990E-44E8-A53E-C2091907F8C7}" srcOrd="0" destOrd="0" parTransId="{98111823-52ED-451F-B5C0-F3A3825AD5D5}" sibTransId="{D95FBC62-BF13-46D4-95AF-FBAC85AB7BF1}"/>
    <dgm:cxn modelId="{E24628D0-6091-4409-85E8-73569A9517F7}" type="presOf" srcId="{83B1C2A2-990E-44E8-A53E-C2091907F8C7}" destId="{367BBA83-1A07-487F-9CC8-27D014F3F91D}" srcOrd="0" destOrd="0" presId="urn:microsoft.com/office/officeart/2008/layout/VerticalCurvedList"/>
    <dgm:cxn modelId="{FF34B4D9-2F0D-45E2-AD37-B1642EB456EB}" type="presOf" srcId="{26C329CE-30F3-4967-A623-9FA90BF7B50C}" destId="{D653B3B0-131C-4BD7-92CD-C1FE2DC38AD7}" srcOrd="0" destOrd="0" presId="urn:microsoft.com/office/officeart/2008/layout/VerticalCurvedList"/>
    <dgm:cxn modelId="{C45178E0-9884-4DB0-8237-DD790E686C75}" type="presParOf" srcId="{D653B3B0-131C-4BD7-92CD-C1FE2DC38AD7}" destId="{AEFE7325-F057-42A2-8112-3812BD601093}" srcOrd="0" destOrd="0" presId="urn:microsoft.com/office/officeart/2008/layout/VerticalCurvedList"/>
    <dgm:cxn modelId="{98AC5ABE-BD43-445F-A65B-F96B5E07FAD3}" type="presParOf" srcId="{AEFE7325-F057-42A2-8112-3812BD601093}" destId="{87D183D2-BF28-4F21-9D47-B6C5607F0788}" srcOrd="0" destOrd="0" presId="urn:microsoft.com/office/officeart/2008/layout/VerticalCurvedList"/>
    <dgm:cxn modelId="{69AAD357-FCF2-43F7-AE60-DDEC5E34C0D4}" type="presParOf" srcId="{87D183D2-BF28-4F21-9D47-B6C5607F0788}" destId="{C9E8460D-E5B9-4EFB-9433-54AFFC505F4B}" srcOrd="0" destOrd="0" presId="urn:microsoft.com/office/officeart/2008/layout/VerticalCurvedList"/>
    <dgm:cxn modelId="{01E90D29-133D-40A6-A152-D93933E85C62}" type="presParOf" srcId="{87D183D2-BF28-4F21-9D47-B6C5607F0788}" destId="{EF35614B-E9BD-4C72-9F2D-542F32696960}" srcOrd="1" destOrd="0" presId="urn:microsoft.com/office/officeart/2008/layout/VerticalCurvedList"/>
    <dgm:cxn modelId="{9039C28A-2D78-4947-AAC6-99C0A2B5F346}" type="presParOf" srcId="{87D183D2-BF28-4F21-9D47-B6C5607F0788}" destId="{8FAA12A7-C3D9-4E4F-835A-E2BD4FFE289F}" srcOrd="2" destOrd="0" presId="urn:microsoft.com/office/officeart/2008/layout/VerticalCurvedList"/>
    <dgm:cxn modelId="{2BA9C083-1034-4D8C-B9BE-F710EA212C7A}" type="presParOf" srcId="{87D183D2-BF28-4F21-9D47-B6C5607F0788}" destId="{87BA951A-A4E4-47E9-B89F-6D7FA56B76D8}" srcOrd="3" destOrd="0" presId="urn:microsoft.com/office/officeart/2008/layout/VerticalCurvedList"/>
    <dgm:cxn modelId="{A06909B5-51F2-4F19-BB98-612C96ADCC3B}" type="presParOf" srcId="{AEFE7325-F057-42A2-8112-3812BD601093}" destId="{367BBA83-1A07-487F-9CC8-27D014F3F91D}" srcOrd="1" destOrd="0" presId="urn:microsoft.com/office/officeart/2008/layout/VerticalCurvedList"/>
    <dgm:cxn modelId="{66B7F751-1CCA-4D14-9A39-3A5A16DA96D0}" type="presParOf" srcId="{AEFE7325-F057-42A2-8112-3812BD601093}" destId="{97AA7971-176D-440E-9EDE-6D8F26F73F25}" srcOrd="2" destOrd="0" presId="urn:microsoft.com/office/officeart/2008/layout/VerticalCurvedList"/>
    <dgm:cxn modelId="{D80594B6-E0C6-4B62-9C7C-BB364275C4F9}" type="presParOf" srcId="{97AA7971-176D-440E-9EDE-6D8F26F73F25}" destId="{0E0A4B37-9941-4DBA-ADA8-D4D9E3867123}" srcOrd="0" destOrd="0" presId="urn:microsoft.com/office/officeart/2008/layout/VerticalCurvedList"/>
    <dgm:cxn modelId="{5A26AD69-64A1-43B2-AA73-B4371C8D9645}" type="presParOf" srcId="{AEFE7325-F057-42A2-8112-3812BD601093}" destId="{533253C7-9F16-4AA1-99EA-F2A9C32E2B5A}" srcOrd="3" destOrd="0" presId="urn:microsoft.com/office/officeart/2008/layout/VerticalCurvedList"/>
    <dgm:cxn modelId="{139B167C-2C97-41A4-8CBC-F19437D189C5}" type="presParOf" srcId="{AEFE7325-F057-42A2-8112-3812BD601093}" destId="{1FE0781B-12F9-4AA3-AC67-50555024663D}" srcOrd="4" destOrd="0" presId="urn:microsoft.com/office/officeart/2008/layout/VerticalCurvedList"/>
    <dgm:cxn modelId="{675A6A31-2F81-42AC-B6EB-0B130F776E4D}" type="presParOf" srcId="{1FE0781B-12F9-4AA3-AC67-50555024663D}" destId="{0438865D-D946-4E8E-8737-F93A95408F05}" srcOrd="0" destOrd="0" presId="urn:microsoft.com/office/officeart/2008/layout/VerticalCurvedList"/>
    <dgm:cxn modelId="{EEB1E8FE-6F82-4413-8A33-1C26E1A66F19}" type="presParOf" srcId="{AEFE7325-F057-42A2-8112-3812BD601093}" destId="{6BA0D005-5ADE-4AC0-954A-A22D029877C7}" srcOrd="5" destOrd="0" presId="urn:microsoft.com/office/officeart/2008/layout/VerticalCurvedList"/>
    <dgm:cxn modelId="{3EC7C3C5-3AD0-4F60-B428-92C7E281A9FB}" type="presParOf" srcId="{AEFE7325-F057-42A2-8112-3812BD601093}" destId="{D8E95F22-09EA-4F8D-8F4B-5394402BBC6B}" srcOrd="6" destOrd="0" presId="urn:microsoft.com/office/officeart/2008/layout/VerticalCurvedList"/>
    <dgm:cxn modelId="{26E18B66-C289-4F65-B706-F5AECF5E5058}" type="presParOf" srcId="{D8E95F22-09EA-4F8D-8F4B-5394402BBC6B}" destId="{37ABBEAF-AC97-4509-AD12-D2FB313CBBB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C329CE-30F3-4967-A623-9FA90BF7B50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83B1C2A2-990E-44E8-A53E-C2091907F8C7}">
      <dgm:prSet custT="1"/>
      <dgm:spPr>
        <a:noFill/>
        <a:ln w="38100">
          <a:solidFill>
            <a:srgbClr val="679288"/>
          </a:solidFill>
        </a:ln>
      </dgm:spPr>
      <dgm:t>
        <a:bodyPr/>
        <a:lstStyle/>
        <a:p>
          <a:r>
            <a:rPr lang="de-DE" sz="1600" b="1">
              <a:solidFill>
                <a:srgbClr val="395429"/>
              </a:solidFill>
            </a:rPr>
            <a:t>Was war? </a:t>
          </a:r>
          <a:r>
            <a:rPr lang="de-DE" sz="1600" b="0">
              <a:solidFill>
                <a:srgbClr val="395429"/>
              </a:solidFill>
            </a:rPr>
            <a:t>– Kurzer (Rück-) Blick auf das Projekt R³</a:t>
          </a:r>
        </a:p>
      </dgm:t>
    </dgm:pt>
    <dgm:pt modelId="{98111823-52ED-451F-B5C0-F3A3825AD5D5}" type="parTrans" cxnId="{B0501982-FA47-4FE7-8C15-5E0C880EC4BD}">
      <dgm:prSet/>
      <dgm:spPr/>
      <dgm:t>
        <a:bodyPr/>
        <a:lstStyle/>
        <a:p>
          <a:endParaRPr lang="de-DE"/>
        </a:p>
      </dgm:t>
    </dgm:pt>
    <dgm:pt modelId="{D95FBC62-BF13-46D4-95AF-FBAC85AB7BF1}" type="sibTrans" cxnId="{B0501982-FA47-4FE7-8C15-5E0C880EC4BD}">
      <dgm:prSet/>
      <dgm:spPr/>
      <dgm:t>
        <a:bodyPr/>
        <a:lstStyle/>
        <a:p>
          <a:endParaRPr lang="de-DE"/>
        </a:p>
      </dgm:t>
    </dgm:pt>
    <dgm:pt modelId="{517DF69A-ED5D-4048-A9F5-DF6AC460C3B8}">
      <dgm:prSet custT="1"/>
      <dgm:spPr>
        <a:noFill/>
        <a:ln w="19050">
          <a:solidFill>
            <a:srgbClr val="679288"/>
          </a:solidFill>
        </a:ln>
      </dgm:spPr>
      <dgm:t>
        <a:bodyPr/>
        <a:lstStyle/>
        <a:p>
          <a:r>
            <a:rPr lang="de-DE" sz="1600" b="1">
              <a:solidFill>
                <a:srgbClr val="395429"/>
              </a:solidFill>
            </a:rPr>
            <a:t>Was kommt? </a:t>
          </a:r>
          <a:r>
            <a:rPr lang="de-DE" sz="1600">
              <a:solidFill>
                <a:srgbClr val="395429"/>
              </a:solidFill>
            </a:rPr>
            <a:t>– Projektabschluss</a:t>
          </a:r>
        </a:p>
      </dgm:t>
    </dgm:pt>
    <dgm:pt modelId="{F191C1F6-903B-4D0C-B078-5AA9649A7F5F}" type="parTrans" cxnId="{4BFE7800-98B3-4AA0-9D38-63329BC3A05B}">
      <dgm:prSet/>
      <dgm:spPr/>
      <dgm:t>
        <a:bodyPr/>
        <a:lstStyle/>
        <a:p>
          <a:endParaRPr lang="de-DE"/>
        </a:p>
      </dgm:t>
    </dgm:pt>
    <dgm:pt modelId="{497001E9-1D77-4DE6-A296-20C153D43346}" type="sibTrans" cxnId="{4BFE7800-98B3-4AA0-9D38-63329BC3A05B}">
      <dgm:prSet/>
      <dgm:spPr/>
      <dgm:t>
        <a:bodyPr/>
        <a:lstStyle/>
        <a:p>
          <a:endParaRPr lang="de-DE"/>
        </a:p>
      </dgm:t>
    </dgm:pt>
    <dgm:pt modelId="{8919DD46-9800-488C-A83A-DCC96488E5B6}">
      <dgm:prSet custT="1"/>
      <dgm:spPr>
        <a:noFill/>
        <a:ln w="19050">
          <a:solidFill>
            <a:srgbClr val="679288"/>
          </a:solidFill>
        </a:ln>
      </dgm:spPr>
      <dgm:t>
        <a:bodyPr/>
        <a:lstStyle/>
        <a:p>
          <a:r>
            <a:rPr lang="de-DE" sz="1600" b="1">
              <a:solidFill>
                <a:schemeClr val="accent2"/>
              </a:solidFill>
            </a:rPr>
            <a:t>Was ist? </a:t>
          </a:r>
          <a:r>
            <a:rPr lang="de-DE" sz="1600">
              <a:solidFill>
                <a:schemeClr val="accent2"/>
              </a:solidFill>
            </a:rPr>
            <a:t>– Vorstellung und Diskussion der empirischen Ergebnisse</a:t>
          </a:r>
        </a:p>
      </dgm:t>
    </dgm:pt>
    <dgm:pt modelId="{932610D9-6C4F-44BE-B2CC-1D994D2CBBAF}" type="parTrans" cxnId="{2C0FB824-4B6A-43FD-9B9E-449047816F3C}">
      <dgm:prSet/>
      <dgm:spPr/>
      <dgm:t>
        <a:bodyPr/>
        <a:lstStyle/>
        <a:p>
          <a:endParaRPr lang="de-DE"/>
        </a:p>
      </dgm:t>
    </dgm:pt>
    <dgm:pt modelId="{0DE9DA7E-C1C2-4331-B170-069A482C7270}" type="sibTrans" cxnId="{2C0FB824-4B6A-43FD-9B9E-449047816F3C}">
      <dgm:prSet/>
      <dgm:spPr/>
      <dgm:t>
        <a:bodyPr/>
        <a:lstStyle/>
        <a:p>
          <a:endParaRPr lang="de-DE"/>
        </a:p>
      </dgm:t>
    </dgm:pt>
    <dgm:pt modelId="{D653B3B0-131C-4BD7-92CD-C1FE2DC38AD7}" type="pres">
      <dgm:prSet presAssocID="{26C329CE-30F3-4967-A623-9FA90BF7B50C}" presName="Name0" presStyleCnt="0">
        <dgm:presLayoutVars>
          <dgm:chMax val="7"/>
          <dgm:chPref val="7"/>
          <dgm:dir/>
        </dgm:presLayoutVars>
      </dgm:prSet>
      <dgm:spPr/>
    </dgm:pt>
    <dgm:pt modelId="{AEFE7325-F057-42A2-8112-3812BD601093}" type="pres">
      <dgm:prSet presAssocID="{26C329CE-30F3-4967-A623-9FA90BF7B50C}" presName="Name1" presStyleCnt="0"/>
      <dgm:spPr/>
    </dgm:pt>
    <dgm:pt modelId="{87D183D2-BF28-4F21-9D47-B6C5607F0788}" type="pres">
      <dgm:prSet presAssocID="{26C329CE-30F3-4967-A623-9FA90BF7B50C}" presName="cycle" presStyleCnt="0"/>
      <dgm:spPr/>
    </dgm:pt>
    <dgm:pt modelId="{C9E8460D-E5B9-4EFB-9433-54AFFC505F4B}" type="pres">
      <dgm:prSet presAssocID="{26C329CE-30F3-4967-A623-9FA90BF7B50C}" presName="srcNode" presStyleLbl="node1" presStyleIdx="0" presStyleCnt="3"/>
      <dgm:spPr/>
    </dgm:pt>
    <dgm:pt modelId="{EF35614B-E9BD-4C72-9F2D-542F32696960}" type="pres">
      <dgm:prSet presAssocID="{26C329CE-30F3-4967-A623-9FA90BF7B50C}" presName="conn" presStyleLbl="parChTrans1D2" presStyleIdx="0" presStyleCnt="1"/>
      <dgm:spPr/>
    </dgm:pt>
    <dgm:pt modelId="{8FAA12A7-C3D9-4E4F-835A-E2BD4FFE289F}" type="pres">
      <dgm:prSet presAssocID="{26C329CE-30F3-4967-A623-9FA90BF7B50C}" presName="extraNode" presStyleLbl="node1" presStyleIdx="0" presStyleCnt="3"/>
      <dgm:spPr/>
    </dgm:pt>
    <dgm:pt modelId="{87BA951A-A4E4-47E9-B89F-6D7FA56B76D8}" type="pres">
      <dgm:prSet presAssocID="{26C329CE-30F3-4967-A623-9FA90BF7B50C}" presName="dstNode" presStyleLbl="node1" presStyleIdx="0" presStyleCnt="3"/>
      <dgm:spPr/>
    </dgm:pt>
    <dgm:pt modelId="{367BBA83-1A07-487F-9CC8-27D014F3F91D}" type="pres">
      <dgm:prSet presAssocID="{83B1C2A2-990E-44E8-A53E-C2091907F8C7}" presName="text_1" presStyleLbl="node1" presStyleIdx="0" presStyleCnt="3">
        <dgm:presLayoutVars>
          <dgm:bulletEnabled val="1"/>
        </dgm:presLayoutVars>
      </dgm:prSet>
      <dgm:spPr/>
    </dgm:pt>
    <dgm:pt modelId="{97AA7971-176D-440E-9EDE-6D8F26F73F25}" type="pres">
      <dgm:prSet presAssocID="{83B1C2A2-990E-44E8-A53E-C2091907F8C7}" presName="accent_1" presStyleCnt="0"/>
      <dgm:spPr/>
    </dgm:pt>
    <dgm:pt modelId="{0E0A4B37-9941-4DBA-ADA8-D4D9E3867123}" type="pres">
      <dgm:prSet presAssocID="{83B1C2A2-990E-44E8-A53E-C2091907F8C7}" presName="accentRepeatNode" presStyleLbl="solidFgAcc1" presStyleIdx="0" presStyleCnt="3"/>
      <dgm:spPr>
        <a:ln w="19050">
          <a:solidFill>
            <a:srgbClr val="F6A327"/>
          </a:solidFill>
        </a:ln>
      </dgm:spPr>
    </dgm:pt>
    <dgm:pt modelId="{533253C7-9F16-4AA1-99EA-F2A9C32E2B5A}" type="pres">
      <dgm:prSet presAssocID="{8919DD46-9800-488C-A83A-DCC96488E5B6}" presName="text_2" presStyleLbl="node1" presStyleIdx="1" presStyleCnt="3">
        <dgm:presLayoutVars>
          <dgm:bulletEnabled val="1"/>
        </dgm:presLayoutVars>
      </dgm:prSet>
      <dgm:spPr/>
    </dgm:pt>
    <dgm:pt modelId="{1FE0781B-12F9-4AA3-AC67-50555024663D}" type="pres">
      <dgm:prSet presAssocID="{8919DD46-9800-488C-A83A-DCC96488E5B6}" presName="accent_2" presStyleCnt="0"/>
      <dgm:spPr/>
    </dgm:pt>
    <dgm:pt modelId="{0438865D-D946-4E8E-8737-F93A95408F05}" type="pres">
      <dgm:prSet presAssocID="{8919DD46-9800-488C-A83A-DCC96488E5B6}" presName="accentRepeatNode" presStyleLbl="solidFgAcc1" presStyleIdx="1" presStyleCnt="3"/>
      <dgm:spPr>
        <a:ln w="19050">
          <a:solidFill>
            <a:schemeClr val="accent3"/>
          </a:solidFill>
        </a:ln>
      </dgm:spPr>
    </dgm:pt>
    <dgm:pt modelId="{6BA0D005-5ADE-4AC0-954A-A22D029877C7}" type="pres">
      <dgm:prSet presAssocID="{517DF69A-ED5D-4048-A9F5-DF6AC460C3B8}" presName="text_3" presStyleLbl="node1" presStyleIdx="2" presStyleCnt="3">
        <dgm:presLayoutVars>
          <dgm:bulletEnabled val="1"/>
        </dgm:presLayoutVars>
      </dgm:prSet>
      <dgm:spPr/>
    </dgm:pt>
    <dgm:pt modelId="{D8E95F22-09EA-4F8D-8F4B-5394402BBC6B}" type="pres">
      <dgm:prSet presAssocID="{517DF69A-ED5D-4048-A9F5-DF6AC460C3B8}" presName="accent_3" presStyleCnt="0"/>
      <dgm:spPr/>
    </dgm:pt>
    <dgm:pt modelId="{37ABBEAF-AC97-4509-AD12-D2FB313CBBBC}" type="pres">
      <dgm:prSet presAssocID="{517DF69A-ED5D-4048-A9F5-DF6AC460C3B8}" presName="accentRepeatNode" presStyleLbl="solidFgAcc1" presStyleIdx="2" presStyleCnt="3"/>
      <dgm:spPr>
        <a:ln w="19050">
          <a:solidFill>
            <a:srgbClr val="F6A327"/>
          </a:solidFill>
        </a:ln>
      </dgm:spPr>
    </dgm:pt>
  </dgm:ptLst>
  <dgm:cxnLst>
    <dgm:cxn modelId="{4BFE7800-98B3-4AA0-9D38-63329BC3A05B}" srcId="{26C329CE-30F3-4967-A623-9FA90BF7B50C}" destId="{517DF69A-ED5D-4048-A9F5-DF6AC460C3B8}" srcOrd="2" destOrd="0" parTransId="{F191C1F6-903B-4D0C-B078-5AA9649A7F5F}" sibTransId="{497001E9-1D77-4DE6-A296-20C153D43346}"/>
    <dgm:cxn modelId="{2C0FB824-4B6A-43FD-9B9E-449047816F3C}" srcId="{26C329CE-30F3-4967-A623-9FA90BF7B50C}" destId="{8919DD46-9800-488C-A83A-DCC96488E5B6}" srcOrd="1" destOrd="0" parTransId="{932610D9-6C4F-44BE-B2CC-1D994D2CBBAF}" sibTransId="{0DE9DA7E-C1C2-4331-B170-069A482C7270}"/>
    <dgm:cxn modelId="{DFC6963D-0C5F-49F6-995A-3D571F571EE5}" type="presOf" srcId="{517DF69A-ED5D-4048-A9F5-DF6AC460C3B8}" destId="{6BA0D005-5ADE-4AC0-954A-A22D029877C7}" srcOrd="0" destOrd="0" presId="urn:microsoft.com/office/officeart/2008/layout/VerticalCurvedList"/>
    <dgm:cxn modelId="{E5A06C57-BB36-486B-8635-5DDEF7DF5CA4}" type="presOf" srcId="{8919DD46-9800-488C-A83A-DCC96488E5B6}" destId="{533253C7-9F16-4AA1-99EA-F2A9C32E2B5A}" srcOrd="0" destOrd="0" presId="urn:microsoft.com/office/officeart/2008/layout/VerticalCurvedList"/>
    <dgm:cxn modelId="{C14B1E6C-E490-41F6-8E7F-A83EFCF4044C}" type="presOf" srcId="{D95FBC62-BF13-46D4-95AF-FBAC85AB7BF1}" destId="{EF35614B-E9BD-4C72-9F2D-542F32696960}" srcOrd="0" destOrd="0" presId="urn:microsoft.com/office/officeart/2008/layout/VerticalCurvedList"/>
    <dgm:cxn modelId="{B0501982-FA47-4FE7-8C15-5E0C880EC4BD}" srcId="{26C329CE-30F3-4967-A623-9FA90BF7B50C}" destId="{83B1C2A2-990E-44E8-A53E-C2091907F8C7}" srcOrd="0" destOrd="0" parTransId="{98111823-52ED-451F-B5C0-F3A3825AD5D5}" sibTransId="{D95FBC62-BF13-46D4-95AF-FBAC85AB7BF1}"/>
    <dgm:cxn modelId="{E24628D0-6091-4409-85E8-73569A9517F7}" type="presOf" srcId="{83B1C2A2-990E-44E8-A53E-C2091907F8C7}" destId="{367BBA83-1A07-487F-9CC8-27D014F3F91D}" srcOrd="0" destOrd="0" presId="urn:microsoft.com/office/officeart/2008/layout/VerticalCurvedList"/>
    <dgm:cxn modelId="{FF34B4D9-2F0D-45E2-AD37-B1642EB456EB}" type="presOf" srcId="{26C329CE-30F3-4967-A623-9FA90BF7B50C}" destId="{D653B3B0-131C-4BD7-92CD-C1FE2DC38AD7}" srcOrd="0" destOrd="0" presId="urn:microsoft.com/office/officeart/2008/layout/VerticalCurvedList"/>
    <dgm:cxn modelId="{C45178E0-9884-4DB0-8237-DD790E686C75}" type="presParOf" srcId="{D653B3B0-131C-4BD7-92CD-C1FE2DC38AD7}" destId="{AEFE7325-F057-42A2-8112-3812BD601093}" srcOrd="0" destOrd="0" presId="urn:microsoft.com/office/officeart/2008/layout/VerticalCurvedList"/>
    <dgm:cxn modelId="{98AC5ABE-BD43-445F-A65B-F96B5E07FAD3}" type="presParOf" srcId="{AEFE7325-F057-42A2-8112-3812BD601093}" destId="{87D183D2-BF28-4F21-9D47-B6C5607F0788}" srcOrd="0" destOrd="0" presId="urn:microsoft.com/office/officeart/2008/layout/VerticalCurvedList"/>
    <dgm:cxn modelId="{69AAD357-FCF2-43F7-AE60-DDEC5E34C0D4}" type="presParOf" srcId="{87D183D2-BF28-4F21-9D47-B6C5607F0788}" destId="{C9E8460D-E5B9-4EFB-9433-54AFFC505F4B}" srcOrd="0" destOrd="0" presId="urn:microsoft.com/office/officeart/2008/layout/VerticalCurvedList"/>
    <dgm:cxn modelId="{01E90D29-133D-40A6-A152-D93933E85C62}" type="presParOf" srcId="{87D183D2-BF28-4F21-9D47-B6C5607F0788}" destId="{EF35614B-E9BD-4C72-9F2D-542F32696960}" srcOrd="1" destOrd="0" presId="urn:microsoft.com/office/officeart/2008/layout/VerticalCurvedList"/>
    <dgm:cxn modelId="{9039C28A-2D78-4947-AAC6-99C0A2B5F346}" type="presParOf" srcId="{87D183D2-BF28-4F21-9D47-B6C5607F0788}" destId="{8FAA12A7-C3D9-4E4F-835A-E2BD4FFE289F}" srcOrd="2" destOrd="0" presId="urn:microsoft.com/office/officeart/2008/layout/VerticalCurvedList"/>
    <dgm:cxn modelId="{2BA9C083-1034-4D8C-B9BE-F710EA212C7A}" type="presParOf" srcId="{87D183D2-BF28-4F21-9D47-B6C5607F0788}" destId="{87BA951A-A4E4-47E9-B89F-6D7FA56B76D8}" srcOrd="3" destOrd="0" presId="urn:microsoft.com/office/officeart/2008/layout/VerticalCurvedList"/>
    <dgm:cxn modelId="{A06909B5-51F2-4F19-BB98-612C96ADCC3B}" type="presParOf" srcId="{AEFE7325-F057-42A2-8112-3812BD601093}" destId="{367BBA83-1A07-487F-9CC8-27D014F3F91D}" srcOrd="1" destOrd="0" presId="urn:microsoft.com/office/officeart/2008/layout/VerticalCurvedList"/>
    <dgm:cxn modelId="{66B7F751-1CCA-4D14-9A39-3A5A16DA96D0}" type="presParOf" srcId="{AEFE7325-F057-42A2-8112-3812BD601093}" destId="{97AA7971-176D-440E-9EDE-6D8F26F73F25}" srcOrd="2" destOrd="0" presId="urn:microsoft.com/office/officeart/2008/layout/VerticalCurvedList"/>
    <dgm:cxn modelId="{D80594B6-E0C6-4B62-9C7C-BB364275C4F9}" type="presParOf" srcId="{97AA7971-176D-440E-9EDE-6D8F26F73F25}" destId="{0E0A4B37-9941-4DBA-ADA8-D4D9E3867123}" srcOrd="0" destOrd="0" presId="urn:microsoft.com/office/officeart/2008/layout/VerticalCurvedList"/>
    <dgm:cxn modelId="{5A26AD69-64A1-43B2-AA73-B4371C8D9645}" type="presParOf" srcId="{AEFE7325-F057-42A2-8112-3812BD601093}" destId="{533253C7-9F16-4AA1-99EA-F2A9C32E2B5A}" srcOrd="3" destOrd="0" presId="urn:microsoft.com/office/officeart/2008/layout/VerticalCurvedList"/>
    <dgm:cxn modelId="{139B167C-2C97-41A4-8CBC-F19437D189C5}" type="presParOf" srcId="{AEFE7325-F057-42A2-8112-3812BD601093}" destId="{1FE0781B-12F9-4AA3-AC67-50555024663D}" srcOrd="4" destOrd="0" presId="urn:microsoft.com/office/officeart/2008/layout/VerticalCurvedList"/>
    <dgm:cxn modelId="{675A6A31-2F81-42AC-B6EB-0B130F776E4D}" type="presParOf" srcId="{1FE0781B-12F9-4AA3-AC67-50555024663D}" destId="{0438865D-D946-4E8E-8737-F93A95408F05}" srcOrd="0" destOrd="0" presId="urn:microsoft.com/office/officeart/2008/layout/VerticalCurvedList"/>
    <dgm:cxn modelId="{EEB1E8FE-6F82-4413-8A33-1C26E1A66F19}" type="presParOf" srcId="{AEFE7325-F057-42A2-8112-3812BD601093}" destId="{6BA0D005-5ADE-4AC0-954A-A22D029877C7}" srcOrd="5" destOrd="0" presId="urn:microsoft.com/office/officeart/2008/layout/VerticalCurvedList"/>
    <dgm:cxn modelId="{3EC7C3C5-3AD0-4F60-B428-92C7E281A9FB}" type="presParOf" srcId="{AEFE7325-F057-42A2-8112-3812BD601093}" destId="{D8E95F22-09EA-4F8D-8F4B-5394402BBC6B}" srcOrd="6" destOrd="0" presId="urn:microsoft.com/office/officeart/2008/layout/VerticalCurvedList"/>
    <dgm:cxn modelId="{26E18B66-C289-4F65-B706-F5AECF5E5058}" type="presParOf" srcId="{D8E95F22-09EA-4F8D-8F4B-5394402BBC6B}" destId="{37ABBEAF-AC97-4509-AD12-D2FB313CBBB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6C329CE-30F3-4967-A623-9FA90BF7B50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83B1C2A2-990E-44E8-A53E-C2091907F8C7}">
      <dgm:prSet custT="1"/>
      <dgm:spPr>
        <a:noFill/>
        <a:ln w="19050">
          <a:solidFill>
            <a:srgbClr val="679288"/>
          </a:solidFill>
        </a:ln>
      </dgm:spPr>
      <dgm:t>
        <a:bodyPr/>
        <a:lstStyle/>
        <a:p>
          <a:r>
            <a:rPr lang="de-DE" sz="1600" b="1" dirty="0">
              <a:solidFill>
                <a:schemeClr val="accent2"/>
              </a:solidFill>
            </a:rPr>
            <a:t>Was war? </a:t>
          </a:r>
          <a:r>
            <a:rPr lang="de-DE" sz="1600" b="0" dirty="0">
              <a:solidFill>
                <a:schemeClr val="accent2"/>
              </a:solidFill>
            </a:rPr>
            <a:t>– Kurzer (Rück-) Blick auf das Projekt R³</a:t>
          </a:r>
        </a:p>
      </dgm:t>
    </dgm:pt>
    <dgm:pt modelId="{98111823-52ED-451F-B5C0-F3A3825AD5D5}" type="parTrans" cxnId="{B0501982-FA47-4FE7-8C15-5E0C880EC4BD}">
      <dgm:prSet/>
      <dgm:spPr/>
      <dgm:t>
        <a:bodyPr/>
        <a:lstStyle/>
        <a:p>
          <a:endParaRPr lang="de-DE"/>
        </a:p>
      </dgm:t>
    </dgm:pt>
    <dgm:pt modelId="{D95FBC62-BF13-46D4-95AF-FBAC85AB7BF1}" type="sibTrans" cxnId="{B0501982-FA47-4FE7-8C15-5E0C880EC4BD}">
      <dgm:prSet/>
      <dgm:spPr/>
      <dgm:t>
        <a:bodyPr/>
        <a:lstStyle/>
        <a:p>
          <a:endParaRPr lang="de-DE"/>
        </a:p>
      </dgm:t>
    </dgm:pt>
    <dgm:pt modelId="{517DF69A-ED5D-4048-A9F5-DF6AC460C3B8}">
      <dgm:prSet custT="1"/>
      <dgm:spPr>
        <a:noFill/>
        <a:ln w="19050">
          <a:solidFill>
            <a:srgbClr val="679288"/>
          </a:solidFill>
        </a:ln>
      </dgm:spPr>
      <dgm:t>
        <a:bodyPr/>
        <a:lstStyle/>
        <a:p>
          <a:r>
            <a:rPr lang="de-DE" sz="1600" b="1" dirty="0">
              <a:solidFill>
                <a:srgbClr val="395429"/>
              </a:solidFill>
            </a:rPr>
            <a:t>Was kommt? </a:t>
          </a:r>
          <a:r>
            <a:rPr lang="de-DE" sz="1600" dirty="0">
              <a:solidFill>
                <a:srgbClr val="395429"/>
              </a:solidFill>
            </a:rPr>
            <a:t>– Projektabschluss</a:t>
          </a:r>
        </a:p>
      </dgm:t>
    </dgm:pt>
    <dgm:pt modelId="{F191C1F6-903B-4D0C-B078-5AA9649A7F5F}" type="parTrans" cxnId="{4BFE7800-98B3-4AA0-9D38-63329BC3A05B}">
      <dgm:prSet/>
      <dgm:spPr/>
      <dgm:t>
        <a:bodyPr/>
        <a:lstStyle/>
        <a:p>
          <a:endParaRPr lang="de-DE"/>
        </a:p>
      </dgm:t>
    </dgm:pt>
    <dgm:pt modelId="{497001E9-1D77-4DE6-A296-20C153D43346}" type="sibTrans" cxnId="{4BFE7800-98B3-4AA0-9D38-63329BC3A05B}">
      <dgm:prSet/>
      <dgm:spPr/>
      <dgm:t>
        <a:bodyPr/>
        <a:lstStyle/>
        <a:p>
          <a:endParaRPr lang="de-DE"/>
        </a:p>
      </dgm:t>
    </dgm:pt>
    <dgm:pt modelId="{8919DD46-9800-488C-A83A-DCC96488E5B6}">
      <dgm:prSet custT="1"/>
      <dgm:spPr>
        <a:noFill/>
        <a:ln w="38100">
          <a:solidFill>
            <a:srgbClr val="679288"/>
          </a:solidFill>
        </a:ln>
      </dgm:spPr>
      <dgm:t>
        <a:bodyPr/>
        <a:lstStyle/>
        <a:p>
          <a:r>
            <a:rPr lang="de-DE" sz="1600" b="1" dirty="0">
              <a:solidFill>
                <a:schemeClr val="accent2"/>
              </a:solidFill>
            </a:rPr>
            <a:t>Was ist? </a:t>
          </a:r>
          <a:r>
            <a:rPr lang="de-DE" sz="1600" dirty="0">
              <a:solidFill>
                <a:schemeClr val="accent2"/>
              </a:solidFill>
            </a:rPr>
            <a:t>– Vorstellung und Diskussion der empirischen Ergebnisse</a:t>
          </a:r>
        </a:p>
      </dgm:t>
    </dgm:pt>
    <dgm:pt modelId="{932610D9-6C4F-44BE-B2CC-1D994D2CBBAF}" type="parTrans" cxnId="{2C0FB824-4B6A-43FD-9B9E-449047816F3C}">
      <dgm:prSet/>
      <dgm:spPr/>
      <dgm:t>
        <a:bodyPr/>
        <a:lstStyle/>
        <a:p>
          <a:endParaRPr lang="de-DE"/>
        </a:p>
      </dgm:t>
    </dgm:pt>
    <dgm:pt modelId="{0DE9DA7E-C1C2-4331-B170-069A482C7270}" type="sibTrans" cxnId="{2C0FB824-4B6A-43FD-9B9E-449047816F3C}">
      <dgm:prSet/>
      <dgm:spPr/>
      <dgm:t>
        <a:bodyPr/>
        <a:lstStyle/>
        <a:p>
          <a:endParaRPr lang="de-DE"/>
        </a:p>
      </dgm:t>
    </dgm:pt>
    <dgm:pt modelId="{D653B3B0-131C-4BD7-92CD-C1FE2DC38AD7}" type="pres">
      <dgm:prSet presAssocID="{26C329CE-30F3-4967-A623-9FA90BF7B50C}" presName="Name0" presStyleCnt="0">
        <dgm:presLayoutVars>
          <dgm:chMax val="7"/>
          <dgm:chPref val="7"/>
          <dgm:dir/>
        </dgm:presLayoutVars>
      </dgm:prSet>
      <dgm:spPr/>
    </dgm:pt>
    <dgm:pt modelId="{AEFE7325-F057-42A2-8112-3812BD601093}" type="pres">
      <dgm:prSet presAssocID="{26C329CE-30F3-4967-A623-9FA90BF7B50C}" presName="Name1" presStyleCnt="0"/>
      <dgm:spPr/>
    </dgm:pt>
    <dgm:pt modelId="{87D183D2-BF28-4F21-9D47-B6C5607F0788}" type="pres">
      <dgm:prSet presAssocID="{26C329CE-30F3-4967-A623-9FA90BF7B50C}" presName="cycle" presStyleCnt="0"/>
      <dgm:spPr/>
    </dgm:pt>
    <dgm:pt modelId="{C9E8460D-E5B9-4EFB-9433-54AFFC505F4B}" type="pres">
      <dgm:prSet presAssocID="{26C329CE-30F3-4967-A623-9FA90BF7B50C}" presName="srcNode" presStyleLbl="node1" presStyleIdx="0" presStyleCnt="3"/>
      <dgm:spPr/>
    </dgm:pt>
    <dgm:pt modelId="{EF35614B-E9BD-4C72-9F2D-542F32696960}" type="pres">
      <dgm:prSet presAssocID="{26C329CE-30F3-4967-A623-9FA90BF7B50C}" presName="conn" presStyleLbl="parChTrans1D2" presStyleIdx="0" presStyleCnt="1"/>
      <dgm:spPr/>
    </dgm:pt>
    <dgm:pt modelId="{8FAA12A7-C3D9-4E4F-835A-E2BD4FFE289F}" type="pres">
      <dgm:prSet presAssocID="{26C329CE-30F3-4967-A623-9FA90BF7B50C}" presName="extraNode" presStyleLbl="node1" presStyleIdx="0" presStyleCnt="3"/>
      <dgm:spPr/>
    </dgm:pt>
    <dgm:pt modelId="{87BA951A-A4E4-47E9-B89F-6D7FA56B76D8}" type="pres">
      <dgm:prSet presAssocID="{26C329CE-30F3-4967-A623-9FA90BF7B50C}" presName="dstNode" presStyleLbl="node1" presStyleIdx="0" presStyleCnt="3"/>
      <dgm:spPr/>
    </dgm:pt>
    <dgm:pt modelId="{367BBA83-1A07-487F-9CC8-27D014F3F91D}" type="pres">
      <dgm:prSet presAssocID="{83B1C2A2-990E-44E8-A53E-C2091907F8C7}" presName="text_1" presStyleLbl="node1" presStyleIdx="0" presStyleCnt="3">
        <dgm:presLayoutVars>
          <dgm:bulletEnabled val="1"/>
        </dgm:presLayoutVars>
      </dgm:prSet>
      <dgm:spPr/>
    </dgm:pt>
    <dgm:pt modelId="{97AA7971-176D-440E-9EDE-6D8F26F73F25}" type="pres">
      <dgm:prSet presAssocID="{83B1C2A2-990E-44E8-A53E-C2091907F8C7}" presName="accent_1" presStyleCnt="0"/>
      <dgm:spPr/>
    </dgm:pt>
    <dgm:pt modelId="{0E0A4B37-9941-4DBA-ADA8-D4D9E3867123}" type="pres">
      <dgm:prSet presAssocID="{83B1C2A2-990E-44E8-A53E-C2091907F8C7}" presName="accentRepeatNode" presStyleLbl="solidFgAcc1" presStyleIdx="0" presStyleCnt="3"/>
      <dgm:spPr>
        <a:ln w="19050">
          <a:solidFill>
            <a:srgbClr val="F6A327"/>
          </a:solidFill>
        </a:ln>
      </dgm:spPr>
    </dgm:pt>
    <dgm:pt modelId="{533253C7-9F16-4AA1-99EA-F2A9C32E2B5A}" type="pres">
      <dgm:prSet presAssocID="{8919DD46-9800-488C-A83A-DCC96488E5B6}" presName="text_2" presStyleLbl="node1" presStyleIdx="1" presStyleCnt="3">
        <dgm:presLayoutVars>
          <dgm:bulletEnabled val="1"/>
        </dgm:presLayoutVars>
      </dgm:prSet>
      <dgm:spPr/>
    </dgm:pt>
    <dgm:pt modelId="{1FE0781B-12F9-4AA3-AC67-50555024663D}" type="pres">
      <dgm:prSet presAssocID="{8919DD46-9800-488C-A83A-DCC96488E5B6}" presName="accent_2" presStyleCnt="0"/>
      <dgm:spPr/>
    </dgm:pt>
    <dgm:pt modelId="{0438865D-D946-4E8E-8737-F93A95408F05}" type="pres">
      <dgm:prSet presAssocID="{8919DD46-9800-488C-A83A-DCC96488E5B6}" presName="accentRepeatNode" presStyleLbl="solidFgAcc1" presStyleIdx="1" presStyleCnt="3"/>
      <dgm:spPr>
        <a:ln w="19050">
          <a:solidFill>
            <a:schemeClr val="accent3"/>
          </a:solidFill>
        </a:ln>
      </dgm:spPr>
    </dgm:pt>
    <dgm:pt modelId="{6BA0D005-5ADE-4AC0-954A-A22D029877C7}" type="pres">
      <dgm:prSet presAssocID="{517DF69A-ED5D-4048-A9F5-DF6AC460C3B8}" presName="text_3" presStyleLbl="node1" presStyleIdx="2" presStyleCnt="3">
        <dgm:presLayoutVars>
          <dgm:bulletEnabled val="1"/>
        </dgm:presLayoutVars>
      </dgm:prSet>
      <dgm:spPr/>
    </dgm:pt>
    <dgm:pt modelId="{D8E95F22-09EA-4F8D-8F4B-5394402BBC6B}" type="pres">
      <dgm:prSet presAssocID="{517DF69A-ED5D-4048-A9F5-DF6AC460C3B8}" presName="accent_3" presStyleCnt="0"/>
      <dgm:spPr/>
    </dgm:pt>
    <dgm:pt modelId="{37ABBEAF-AC97-4509-AD12-D2FB313CBBBC}" type="pres">
      <dgm:prSet presAssocID="{517DF69A-ED5D-4048-A9F5-DF6AC460C3B8}" presName="accentRepeatNode" presStyleLbl="solidFgAcc1" presStyleIdx="2" presStyleCnt="3"/>
      <dgm:spPr>
        <a:ln w="19050">
          <a:solidFill>
            <a:srgbClr val="F6A327"/>
          </a:solidFill>
        </a:ln>
      </dgm:spPr>
    </dgm:pt>
  </dgm:ptLst>
  <dgm:cxnLst>
    <dgm:cxn modelId="{4BFE7800-98B3-4AA0-9D38-63329BC3A05B}" srcId="{26C329CE-30F3-4967-A623-9FA90BF7B50C}" destId="{517DF69A-ED5D-4048-A9F5-DF6AC460C3B8}" srcOrd="2" destOrd="0" parTransId="{F191C1F6-903B-4D0C-B078-5AA9649A7F5F}" sibTransId="{497001E9-1D77-4DE6-A296-20C153D43346}"/>
    <dgm:cxn modelId="{2C0FB824-4B6A-43FD-9B9E-449047816F3C}" srcId="{26C329CE-30F3-4967-A623-9FA90BF7B50C}" destId="{8919DD46-9800-488C-A83A-DCC96488E5B6}" srcOrd="1" destOrd="0" parTransId="{932610D9-6C4F-44BE-B2CC-1D994D2CBBAF}" sibTransId="{0DE9DA7E-C1C2-4331-B170-069A482C7270}"/>
    <dgm:cxn modelId="{DFC6963D-0C5F-49F6-995A-3D571F571EE5}" type="presOf" srcId="{517DF69A-ED5D-4048-A9F5-DF6AC460C3B8}" destId="{6BA0D005-5ADE-4AC0-954A-A22D029877C7}" srcOrd="0" destOrd="0" presId="urn:microsoft.com/office/officeart/2008/layout/VerticalCurvedList"/>
    <dgm:cxn modelId="{E5A06C57-BB36-486B-8635-5DDEF7DF5CA4}" type="presOf" srcId="{8919DD46-9800-488C-A83A-DCC96488E5B6}" destId="{533253C7-9F16-4AA1-99EA-F2A9C32E2B5A}" srcOrd="0" destOrd="0" presId="urn:microsoft.com/office/officeart/2008/layout/VerticalCurvedList"/>
    <dgm:cxn modelId="{C14B1E6C-E490-41F6-8E7F-A83EFCF4044C}" type="presOf" srcId="{D95FBC62-BF13-46D4-95AF-FBAC85AB7BF1}" destId="{EF35614B-E9BD-4C72-9F2D-542F32696960}" srcOrd="0" destOrd="0" presId="urn:microsoft.com/office/officeart/2008/layout/VerticalCurvedList"/>
    <dgm:cxn modelId="{B0501982-FA47-4FE7-8C15-5E0C880EC4BD}" srcId="{26C329CE-30F3-4967-A623-9FA90BF7B50C}" destId="{83B1C2A2-990E-44E8-A53E-C2091907F8C7}" srcOrd="0" destOrd="0" parTransId="{98111823-52ED-451F-B5C0-F3A3825AD5D5}" sibTransId="{D95FBC62-BF13-46D4-95AF-FBAC85AB7BF1}"/>
    <dgm:cxn modelId="{E24628D0-6091-4409-85E8-73569A9517F7}" type="presOf" srcId="{83B1C2A2-990E-44E8-A53E-C2091907F8C7}" destId="{367BBA83-1A07-487F-9CC8-27D014F3F91D}" srcOrd="0" destOrd="0" presId="urn:microsoft.com/office/officeart/2008/layout/VerticalCurvedList"/>
    <dgm:cxn modelId="{FF34B4D9-2F0D-45E2-AD37-B1642EB456EB}" type="presOf" srcId="{26C329CE-30F3-4967-A623-9FA90BF7B50C}" destId="{D653B3B0-131C-4BD7-92CD-C1FE2DC38AD7}" srcOrd="0" destOrd="0" presId="urn:microsoft.com/office/officeart/2008/layout/VerticalCurvedList"/>
    <dgm:cxn modelId="{C45178E0-9884-4DB0-8237-DD790E686C75}" type="presParOf" srcId="{D653B3B0-131C-4BD7-92CD-C1FE2DC38AD7}" destId="{AEFE7325-F057-42A2-8112-3812BD601093}" srcOrd="0" destOrd="0" presId="urn:microsoft.com/office/officeart/2008/layout/VerticalCurvedList"/>
    <dgm:cxn modelId="{98AC5ABE-BD43-445F-A65B-F96B5E07FAD3}" type="presParOf" srcId="{AEFE7325-F057-42A2-8112-3812BD601093}" destId="{87D183D2-BF28-4F21-9D47-B6C5607F0788}" srcOrd="0" destOrd="0" presId="urn:microsoft.com/office/officeart/2008/layout/VerticalCurvedList"/>
    <dgm:cxn modelId="{69AAD357-FCF2-43F7-AE60-DDEC5E34C0D4}" type="presParOf" srcId="{87D183D2-BF28-4F21-9D47-B6C5607F0788}" destId="{C9E8460D-E5B9-4EFB-9433-54AFFC505F4B}" srcOrd="0" destOrd="0" presId="urn:microsoft.com/office/officeart/2008/layout/VerticalCurvedList"/>
    <dgm:cxn modelId="{01E90D29-133D-40A6-A152-D93933E85C62}" type="presParOf" srcId="{87D183D2-BF28-4F21-9D47-B6C5607F0788}" destId="{EF35614B-E9BD-4C72-9F2D-542F32696960}" srcOrd="1" destOrd="0" presId="urn:microsoft.com/office/officeart/2008/layout/VerticalCurvedList"/>
    <dgm:cxn modelId="{9039C28A-2D78-4947-AAC6-99C0A2B5F346}" type="presParOf" srcId="{87D183D2-BF28-4F21-9D47-B6C5607F0788}" destId="{8FAA12A7-C3D9-4E4F-835A-E2BD4FFE289F}" srcOrd="2" destOrd="0" presId="urn:microsoft.com/office/officeart/2008/layout/VerticalCurvedList"/>
    <dgm:cxn modelId="{2BA9C083-1034-4D8C-B9BE-F710EA212C7A}" type="presParOf" srcId="{87D183D2-BF28-4F21-9D47-B6C5607F0788}" destId="{87BA951A-A4E4-47E9-B89F-6D7FA56B76D8}" srcOrd="3" destOrd="0" presId="urn:microsoft.com/office/officeart/2008/layout/VerticalCurvedList"/>
    <dgm:cxn modelId="{A06909B5-51F2-4F19-BB98-612C96ADCC3B}" type="presParOf" srcId="{AEFE7325-F057-42A2-8112-3812BD601093}" destId="{367BBA83-1A07-487F-9CC8-27D014F3F91D}" srcOrd="1" destOrd="0" presId="urn:microsoft.com/office/officeart/2008/layout/VerticalCurvedList"/>
    <dgm:cxn modelId="{66B7F751-1CCA-4D14-9A39-3A5A16DA96D0}" type="presParOf" srcId="{AEFE7325-F057-42A2-8112-3812BD601093}" destId="{97AA7971-176D-440E-9EDE-6D8F26F73F25}" srcOrd="2" destOrd="0" presId="urn:microsoft.com/office/officeart/2008/layout/VerticalCurvedList"/>
    <dgm:cxn modelId="{D80594B6-E0C6-4B62-9C7C-BB364275C4F9}" type="presParOf" srcId="{97AA7971-176D-440E-9EDE-6D8F26F73F25}" destId="{0E0A4B37-9941-4DBA-ADA8-D4D9E3867123}" srcOrd="0" destOrd="0" presId="urn:microsoft.com/office/officeart/2008/layout/VerticalCurvedList"/>
    <dgm:cxn modelId="{5A26AD69-64A1-43B2-AA73-B4371C8D9645}" type="presParOf" srcId="{AEFE7325-F057-42A2-8112-3812BD601093}" destId="{533253C7-9F16-4AA1-99EA-F2A9C32E2B5A}" srcOrd="3" destOrd="0" presId="urn:microsoft.com/office/officeart/2008/layout/VerticalCurvedList"/>
    <dgm:cxn modelId="{139B167C-2C97-41A4-8CBC-F19437D189C5}" type="presParOf" srcId="{AEFE7325-F057-42A2-8112-3812BD601093}" destId="{1FE0781B-12F9-4AA3-AC67-50555024663D}" srcOrd="4" destOrd="0" presId="urn:microsoft.com/office/officeart/2008/layout/VerticalCurvedList"/>
    <dgm:cxn modelId="{675A6A31-2F81-42AC-B6EB-0B130F776E4D}" type="presParOf" srcId="{1FE0781B-12F9-4AA3-AC67-50555024663D}" destId="{0438865D-D946-4E8E-8737-F93A95408F05}" srcOrd="0" destOrd="0" presId="urn:microsoft.com/office/officeart/2008/layout/VerticalCurvedList"/>
    <dgm:cxn modelId="{EEB1E8FE-6F82-4413-8A33-1C26E1A66F19}" type="presParOf" srcId="{AEFE7325-F057-42A2-8112-3812BD601093}" destId="{6BA0D005-5ADE-4AC0-954A-A22D029877C7}" srcOrd="5" destOrd="0" presId="urn:microsoft.com/office/officeart/2008/layout/VerticalCurvedList"/>
    <dgm:cxn modelId="{3EC7C3C5-3AD0-4F60-B428-92C7E281A9FB}" type="presParOf" srcId="{AEFE7325-F057-42A2-8112-3812BD601093}" destId="{D8E95F22-09EA-4F8D-8F4B-5394402BBC6B}" srcOrd="6" destOrd="0" presId="urn:microsoft.com/office/officeart/2008/layout/VerticalCurvedList"/>
    <dgm:cxn modelId="{26E18B66-C289-4F65-B706-F5AECF5E5058}" type="presParOf" srcId="{D8E95F22-09EA-4F8D-8F4B-5394402BBC6B}" destId="{37ABBEAF-AC97-4509-AD12-D2FB313CBBB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6C329CE-30F3-4967-A623-9FA90BF7B50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83B1C2A2-990E-44E8-A53E-C2091907F8C7}">
      <dgm:prSet custT="1"/>
      <dgm:spPr>
        <a:noFill/>
        <a:ln w="19050">
          <a:solidFill>
            <a:srgbClr val="679288"/>
          </a:solidFill>
        </a:ln>
      </dgm:spPr>
      <dgm:t>
        <a:bodyPr/>
        <a:lstStyle/>
        <a:p>
          <a:r>
            <a:rPr lang="de-DE" sz="1600" b="1">
              <a:solidFill>
                <a:srgbClr val="395429"/>
              </a:solidFill>
            </a:rPr>
            <a:t>Was war? </a:t>
          </a:r>
          <a:r>
            <a:rPr lang="de-DE" sz="1600" b="0">
              <a:solidFill>
                <a:srgbClr val="395429"/>
              </a:solidFill>
            </a:rPr>
            <a:t>– Kurzer (Rück-) Blick auf das Projekt R³</a:t>
          </a:r>
        </a:p>
      </dgm:t>
    </dgm:pt>
    <dgm:pt modelId="{98111823-52ED-451F-B5C0-F3A3825AD5D5}" type="parTrans" cxnId="{B0501982-FA47-4FE7-8C15-5E0C880EC4BD}">
      <dgm:prSet/>
      <dgm:spPr/>
      <dgm:t>
        <a:bodyPr/>
        <a:lstStyle/>
        <a:p>
          <a:endParaRPr lang="de-DE"/>
        </a:p>
      </dgm:t>
    </dgm:pt>
    <dgm:pt modelId="{D95FBC62-BF13-46D4-95AF-FBAC85AB7BF1}" type="sibTrans" cxnId="{B0501982-FA47-4FE7-8C15-5E0C880EC4BD}">
      <dgm:prSet/>
      <dgm:spPr/>
      <dgm:t>
        <a:bodyPr/>
        <a:lstStyle/>
        <a:p>
          <a:endParaRPr lang="de-DE"/>
        </a:p>
      </dgm:t>
    </dgm:pt>
    <dgm:pt modelId="{517DF69A-ED5D-4048-A9F5-DF6AC460C3B8}">
      <dgm:prSet custT="1"/>
      <dgm:spPr>
        <a:noFill/>
        <a:ln w="38100">
          <a:solidFill>
            <a:srgbClr val="679288"/>
          </a:solidFill>
        </a:ln>
      </dgm:spPr>
      <dgm:t>
        <a:bodyPr/>
        <a:lstStyle/>
        <a:p>
          <a:r>
            <a:rPr lang="de-DE" sz="1600" b="1">
              <a:solidFill>
                <a:srgbClr val="395429"/>
              </a:solidFill>
            </a:rPr>
            <a:t>Was kommt? </a:t>
          </a:r>
          <a:r>
            <a:rPr lang="de-DE" sz="1600">
              <a:solidFill>
                <a:srgbClr val="395429"/>
              </a:solidFill>
            </a:rPr>
            <a:t>– Projektabschluss</a:t>
          </a:r>
        </a:p>
      </dgm:t>
    </dgm:pt>
    <dgm:pt modelId="{F191C1F6-903B-4D0C-B078-5AA9649A7F5F}" type="parTrans" cxnId="{4BFE7800-98B3-4AA0-9D38-63329BC3A05B}">
      <dgm:prSet/>
      <dgm:spPr/>
      <dgm:t>
        <a:bodyPr/>
        <a:lstStyle/>
        <a:p>
          <a:endParaRPr lang="de-DE"/>
        </a:p>
      </dgm:t>
    </dgm:pt>
    <dgm:pt modelId="{497001E9-1D77-4DE6-A296-20C153D43346}" type="sibTrans" cxnId="{4BFE7800-98B3-4AA0-9D38-63329BC3A05B}">
      <dgm:prSet/>
      <dgm:spPr/>
      <dgm:t>
        <a:bodyPr/>
        <a:lstStyle/>
        <a:p>
          <a:endParaRPr lang="de-DE"/>
        </a:p>
      </dgm:t>
    </dgm:pt>
    <dgm:pt modelId="{8919DD46-9800-488C-A83A-DCC96488E5B6}">
      <dgm:prSet custT="1"/>
      <dgm:spPr>
        <a:noFill/>
        <a:ln w="19050">
          <a:solidFill>
            <a:srgbClr val="679288"/>
          </a:solidFill>
        </a:ln>
      </dgm:spPr>
      <dgm:t>
        <a:bodyPr/>
        <a:lstStyle/>
        <a:p>
          <a:r>
            <a:rPr lang="de-DE" sz="1600" b="1">
              <a:solidFill>
                <a:schemeClr val="accent2"/>
              </a:solidFill>
            </a:rPr>
            <a:t>Was ist? </a:t>
          </a:r>
          <a:r>
            <a:rPr lang="de-DE" sz="1600">
              <a:solidFill>
                <a:schemeClr val="accent2"/>
              </a:solidFill>
            </a:rPr>
            <a:t>– Vorstellung und Diskussion der empirischen Ergebnisse</a:t>
          </a:r>
        </a:p>
      </dgm:t>
    </dgm:pt>
    <dgm:pt modelId="{932610D9-6C4F-44BE-B2CC-1D994D2CBBAF}" type="parTrans" cxnId="{2C0FB824-4B6A-43FD-9B9E-449047816F3C}">
      <dgm:prSet/>
      <dgm:spPr/>
      <dgm:t>
        <a:bodyPr/>
        <a:lstStyle/>
        <a:p>
          <a:endParaRPr lang="de-DE"/>
        </a:p>
      </dgm:t>
    </dgm:pt>
    <dgm:pt modelId="{0DE9DA7E-C1C2-4331-B170-069A482C7270}" type="sibTrans" cxnId="{2C0FB824-4B6A-43FD-9B9E-449047816F3C}">
      <dgm:prSet/>
      <dgm:spPr/>
      <dgm:t>
        <a:bodyPr/>
        <a:lstStyle/>
        <a:p>
          <a:endParaRPr lang="de-DE"/>
        </a:p>
      </dgm:t>
    </dgm:pt>
    <dgm:pt modelId="{D653B3B0-131C-4BD7-92CD-C1FE2DC38AD7}" type="pres">
      <dgm:prSet presAssocID="{26C329CE-30F3-4967-A623-9FA90BF7B50C}" presName="Name0" presStyleCnt="0">
        <dgm:presLayoutVars>
          <dgm:chMax val="7"/>
          <dgm:chPref val="7"/>
          <dgm:dir/>
        </dgm:presLayoutVars>
      </dgm:prSet>
      <dgm:spPr/>
    </dgm:pt>
    <dgm:pt modelId="{AEFE7325-F057-42A2-8112-3812BD601093}" type="pres">
      <dgm:prSet presAssocID="{26C329CE-30F3-4967-A623-9FA90BF7B50C}" presName="Name1" presStyleCnt="0"/>
      <dgm:spPr/>
    </dgm:pt>
    <dgm:pt modelId="{87D183D2-BF28-4F21-9D47-B6C5607F0788}" type="pres">
      <dgm:prSet presAssocID="{26C329CE-30F3-4967-A623-9FA90BF7B50C}" presName="cycle" presStyleCnt="0"/>
      <dgm:spPr/>
    </dgm:pt>
    <dgm:pt modelId="{C9E8460D-E5B9-4EFB-9433-54AFFC505F4B}" type="pres">
      <dgm:prSet presAssocID="{26C329CE-30F3-4967-A623-9FA90BF7B50C}" presName="srcNode" presStyleLbl="node1" presStyleIdx="0" presStyleCnt="3"/>
      <dgm:spPr/>
    </dgm:pt>
    <dgm:pt modelId="{EF35614B-E9BD-4C72-9F2D-542F32696960}" type="pres">
      <dgm:prSet presAssocID="{26C329CE-30F3-4967-A623-9FA90BF7B50C}" presName="conn" presStyleLbl="parChTrans1D2" presStyleIdx="0" presStyleCnt="1"/>
      <dgm:spPr/>
    </dgm:pt>
    <dgm:pt modelId="{8FAA12A7-C3D9-4E4F-835A-E2BD4FFE289F}" type="pres">
      <dgm:prSet presAssocID="{26C329CE-30F3-4967-A623-9FA90BF7B50C}" presName="extraNode" presStyleLbl="node1" presStyleIdx="0" presStyleCnt="3"/>
      <dgm:spPr/>
    </dgm:pt>
    <dgm:pt modelId="{87BA951A-A4E4-47E9-B89F-6D7FA56B76D8}" type="pres">
      <dgm:prSet presAssocID="{26C329CE-30F3-4967-A623-9FA90BF7B50C}" presName="dstNode" presStyleLbl="node1" presStyleIdx="0" presStyleCnt="3"/>
      <dgm:spPr/>
    </dgm:pt>
    <dgm:pt modelId="{367BBA83-1A07-487F-9CC8-27D014F3F91D}" type="pres">
      <dgm:prSet presAssocID="{83B1C2A2-990E-44E8-A53E-C2091907F8C7}" presName="text_1" presStyleLbl="node1" presStyleIdx="0" presStyleCnt="3">
        <dgm:presLayoutVars>
          <dgm:bulletEnabled val="1"/>
        </dgm:presLayoutVars>
      </dgm:prSet>
      <dgm:spPr/>
    </dgm:pt>
    <dgm:pt modelId="{97AA7971-176D-440E-9EDE-6D8F26F73F25}" type="pres">
      <dgm:prSet presAssocID="{83B1C2A2-990E-44E8-A53E-C2091907F8C7}" presName="accent_1" presStyleCnt="0"/>
      <dgm:spPr/>
    </dgm:pt>
    <dgm:pt modelId="{0E0A4B37-9941-4DBA-ADA8-D4D9E3867123}" type="pres">
      <dgm:prSet presAssocID="{83B1C2A2-990E-44E8-A53E-C2091907F8C7}" presName="accentRepeatNode" presStyleLbl="solidFgAcc1" presStyleIdx="0" presStyleCnt="3"/>
      <dgm:spPr>
        <a:ln w="19050">
          <a:solidFill>
            <a:srgbClr val="F6A327"/>
          </a:solidFill>
        </a:ln>
      </dgm:spPr>
    </dgm:pt>
    <dgm:pt modelId="{533253C7-9F16-4AA1-99EA-F2A9C32E2B5A}" type="pres">
      <dgm:prSet presAssocID="{8919DD46-9800-488C-A83A-DCC96488E5B6}" presName="text_2" presStyleLbl="node1" presStyleIdx="1" presStyleCnt="3">
        <dgm:presLayoutVars>
          <dgm:bulletEnabled val="1"/>
        </dgm:presLayoutVars>
      </dgm:prSet>
      <dgm:spPr/>
    </dgm:pt>
    <dgm:pt modelId="{1FE0781B-12F9-4AA3-AC67-50555024663D}" type="pres">
      <dgm:prSet presAssocID="{8919DD46-9800-488C-A83A-DCC96488E5B6}" presName="accent_2" presStyleCnt="0"/>
      <dgm:spPr/>
    </dgm:pt>
    <dgm:pt modelId="{0438865D-D946-4E8E-8737-F93A95408F05}" type="pres">
      <dgm:prSet presAssocID="{8919DD46-9800-488C-A83A-DCC96488E5B6}" presName="accentRepeatNode" presStyleLbl="solidFgAcc1" presStyleIdx="1" presStyleCnt="3"/>
      <dgm:spPr>
        <a:ln w="19050">
          <a:solidFill>
            <a:schemeClr val="accent3"/>
          </a:solidFill>
        </a:ln>
      </dgm:spPr>
    </dgm:pt>
    <dgm:pt modelId="{6BA0D005-5ADE-4AC0-954A-A22D029877C7}" type="pres">
      <dgm:prSet presAssocID="{517DF69A-ED5D-4048-A9F5-DF6AC460C3B8}" presName="text_3" presStyleLbl="node1" presStyleIdx="2" presStyleCnt="3">
        <dgm:presLayoutVars>
          <dgm:bulletEnabled val="1"/>
        </dgm:presLayoutVars>
      </dgm:prSet>
      <dgm:spPr/>
    </dgm:pt>
    <dgm:pt modelId="{D8E95F22-09EA-4F8D-8F4B-5394402BBC6B}" type="pres">
      <dgm:prSet presAssocID="{517DF69A-ED5D-4048-A9F5-DF6AC460C3B8}" presName="accent_3" presStyleCnt="0"/>
      <dgm:spPr/>
    </dgm:pt>
    <dgm:pt modelId="{37ABBEAF-AC97-4509-AD12-D2FB313CBBBC}" type="pres">
      <dgm:prSet presAssocID="{517DF69A-ED5D-4048-A9F5-DF6AC460C3B8}" presName="accentRepeatNode" presStyleLbl="solidFgAcc1" presStyleIdx="2" presStyleCnt="3"/>
      <dgm:spPr>
        <a:ln w="19050">
          <a:solidFill>
            <a:srgbClr val="F6A327"/>
          </a:solidFill>
        </a:ln>
      </dgm:spPr>
    </dgm:pt>
  </dgm:ptLst>
  <dgm:cxnLst>
    <dgm:cxn modelId="{4BFE7800-98B3-4AA0-9D38-63329BC3A05B}" srcId="{26C329CE-30F3-4967-A623-9FA90BF7B50C}" destId="{517DF69A-ED5D-4048-A9F5-DF6AC460C3B8}" srcOrd="2" destOrd="0" parTransId="{F191C1F6-903B-4D0C-B078-5AA9649A7F5F}" sibTransId="{497001E9-1D77-4DE6-A296-20C153D43346}"/>
    <dgm:cxn modelId="{2C0FB824-4B6A-43FD-9B9E-449047816F3C}" srcId="{26C329CE-30F3-4967-A623-9FA90BF7B50C}" destId="{8919DD46-9800-488C-A83A-DCC96488E5B6}" srcOrd="1" destOrd="0" parTransId="{932610D9-6C4F-44BE-B2CC-1D994D2CBBAF}" sibTransId="{0DE9DA7E-C1C2-4331-B170-069A482C7270}"/>
    <dgm:cxn modelId="{DFC6963D-0C5F-49F6-995A-3D571F571EE5}" type="presOf" srcId="{517DF69A-ED5D-4048-A9F5-DF6AC460C3B8}" destId="{6BA0D005-5ADE-4AC0-954A-A22D029877C7}" srcOrd="0" destOrd="0" presId="urn:microsoft.com/office/officeart/2008/layout/VerticalCurvedList"/>
    <dgm:cxn modelId="{E5A06C57-BB36-486B-8635-5DDEF7DF5CA4}" type="presOf" srcId="{8919DD46-9800-488C-A83A-DCC96488E5B6}" destId="{533253C7-9F16-4AA1-99EA-F2A9C32E2B5A}" srcOrd="0" destOrd="0" presId="urn:microsoft.com/office/officeart/2008/layout/VerticalCurvedList"/>
    <dgm:cxn modelId="{C14B1E6C-E490-41F6-8E7F-A83EFCF4044C}" type="presOf" srcId="{D95FBC62-BF13-46D4-95AF-FBAC85AB7BF1}" destId="{EF35614B-E9BD-4C72-9F2D-542F32696960}" srcOrd="0" destOrd="0" presId="urn:microsoft.com/office/officeart/2008/layout/VerticalCurvedList"/>
    <dgm:cxn modelId="{B0501982-FA47-4FE7-8C15-5E0C880EC4BD}" srcId="{26C329CE-30F3-4967-A623-9FA90BF7B50C}" destId="{83B1C2A2-990E-44E8-A53E-C2091907F8C7}" srcOrd="0" destOrd="0" parTransId="{98111823-52ED-451F-B5C0-F3A3825AD5D5}" sibTransId="{D95FBC62-BF13-46D4-95AF-FBAC85AB7BF1}"/>
    <dgm:cxn modelId="{E24628D0-6091-4409-85E8-73569A9517F7}" type="presOf" srcId="{83B1C2A2-990E-44E8-A53E-C2091907F8C7}" destId="{367BBA83-1A07-487F-9CC8-27D014F3F91D}" srcOrd="0" destOrd="0" presId="urn:microsoft.com/office/officeart/2008/layout/VerticalCurvedList"/>
    <dgm:cxn modelId="{FF34B4D9-2F0D-45E2-AD37-B1642EB456EB}" type="presOf" srcId="{26C329CE-30F3-4967-A623-9FA90BF7B50C}" destId="{D653B3B0-131C-4BD7-92CD-C1FE2DC38AD7}" srcOrd="0" destOrd="0" presId="urn:microsoft.com/office/officeart/2008/layout/VerticalCurvedList"/>
    <dgm:cxn modelId="{C45178E0-9884-4DB0-8237-DD790E686C75}" type="presParOf" srcId="{D653B3B0-131C-4BD7-92CD-C1FE2DC38AD7}" destId="{AEFE7325-F057-42A2-8112-3812BD601093}" srcOrd="0" destOrd="0" presId="urn:microsoft.com/office/officeart/2008/layout/VerticalCurvedList"/>
    <dgm:cxn modelId="{98AC5ABE-BD43-445F-A65B-F96B5E07FAD3}" type="presParOf" srcId="{AEFE7325-F057-42A2-8112-3812BD601093}" destId="{87D183D2-BF28-4F21-9D47-B6C5607F0788}" srcOrd="0" destOrd="0" presId="urn:microsoft.com/office/officeart/2008/layout/VerticalCurvedList"/>
    <dgm:cxn modelId="{69AAD357-FCF2-43F7-AE60-DDEC5E34C0D4}" type="presParOf" srcId="{87D183D2-BF28-4F21-9D47-B6C5607F0788}" destId="{C9E8460D-E5B9-4EFB-9433-54AFFC505F4B}" srcOrd="0" destOrd="0" presId="urn:microsoft.com/office/officeart/2008/layout/VerticalCurvedList"/>
    <dgm:cxn modelId="{01E90D29-133D-40A6-A152-D93933E85C62}" type="presParOf" srcId="{87D183D2-BF28-4F21-9D47-B6C5607F0788}" destId="{EF35614B-E9BD-4C72-9F2D-542F32696960}" srcOrd="1" destOrd="0" presId="urn:microsoft.com/office/officeart/2008/layout/VerticalCurvedList"/>
    <dgm:cxn modelId="{9039C28A-2D78-4947-AAC6-99C0A2B5F346}" type="presParOf" srcId="{87D183D2-BF28-4F21-9D47-B6C5607F0788}" destId="{8FAA12A7-C3D9-4E4F-835A-E2BD4FFE289F}" srcOrd="2" destOrd="0" presId="urn:microsoft.com/office/officeart/2008/layout/VerticalCurvedList"/>
    <dgm:cxn modelId="{2BA9C083-1034-4D8C-B9BE-F710EA212C7A}" type="presParOf" srcId="{87D183D2-BF28-4F21-9D47-B6C5607F0788}" destId="{87BA951A-A4E4-47E9-B89F-6D7FA56B76D8}" srcOrd="3" destOrd="0" presId="urn:microsoft.com/office/officeart/2008/layout/VerticalCurvedList"/>
    <dgm:cxn modelId="{A06909B5-51F2-4F19-BB98-612C96ADCC3B}" type="presParOf" srcId="{AEFE7325-F057-42A2-8112-3812BD601093}" destId="{367BBA83-1A07-487F-9CC8-27D014F3F91D}" srcOrd="1" destOrd="0" presId="urn:microsoft.com/office/officeart/2008/layout/VerticalCurvedList"/>
    <dgm:cxn modelId="{66B7F751-1CCA-4D14-9A39-3A5A16DA96D0}" type="presParOf" srcId="{AEFE7325-F057-42A2-8112-3812BD601093}" destId="{97AA7971-176D-440E-9EDE-6D8F26F73F25}" srcOrd="2" destOrd="0" presId="urn:microsoft.com/office/officeart/2008/layout/VerticalCurvedList"/>
    <dgm:cxn modelId="{D80594B6-E0C6-4B62-9C7C-BB364275C4F9}" type="presParOf" srcId="{97AA7971-176D-440E-9EDE-6D8F26F73F25}" destId="{0E0A4B37-9941-4DBA-ADA8-D4D9E3867123}" srcOrd="0" destOrd="0" presId="urn:microsoft.com/office/officeart/2008/layout/VerticalCurvedList"/>
    <dgm:cxn modelId="{5A26AD69-64A1-43B2-AA73-B4371C8D9645}" type="presParOf" srcId="{AEFE7325-F057-42A2-8112-3812BD601093}" destId="{533253C7-9F16-4AA1-99EA-F2A9C32E2B5A}" srcOrd="3" destOrd="0" presId="urn:microsoft.com/office/officeart/2008/layout/VerticalCurvedList"/>
    <dgm:cxn modelId="{139B167C-2C97-41A4-8CBC-F19437D189C5}" type="presParOf" srcId="{AEFE7325-F057-42A2-8112-3812BD601093}" destId="{1FE0781B-12F9-4AA3-AC67-50555024663D}" srcOrd="4" destOrd="0" presId="urn:microsoft.com/office/officeart/2008/layout/VerticalCurvedList"/>
    <dgm:cxn modelId="{675A6A31-2F81-42AC-B6EB-0B130F776E4D}" type="presParOf" srcId="{1FE0781B-12F9-4AA3-AC67-50555024663D}" destId="{0438865D-D946-4E8E-8737-F93A95408F05}" srcOrd="0" destOrd="0" presId="urn:microsoft.com/office/officeart/2008/layout/VerticalCurvedList"/>
    <dgm:cxn modelId="{EEB1E8FE-6F82-4413-8A33-1C26E1A66F19}" type="presParOf" srcId="{AEFE7325-F057-42A2-8112-3812BD601093}" destId="{6BA0D005-5ADE-4AC0-954A-A22D029877C7}" srcOrd="5" destOrd="0" presId="urn:microsoft.com/office/officeart/2008/layout/VerticalCurvedList"/>
    <dgm:cxn modelId="{3EC7C3C5-3AD0-4F60-B428-92C7E281A9FB}" type="presParOf" srcId="{AEFE7325-F057-42A2-8112-3812BD601093}" destId="{D8E95F22-09EA-4F8D-8F4B-5394402BBC6B}" srcOrd="6" destOrd="0" presId="urn:microsoft.com/office/officeart/2008/layout/VerticalCurvedList"/>
    <dgm:cxn modelId="{26E18B66-C289-4F65-B706-F5AECF5E5058}" type="presParOf" srcId="{D8E95F22-09EA-4F8D-8F4B-5394402BBC6B}" destId="{37ABBEAF-AC97-4509-AD12-D2FB313CBBB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35614B-E9BD-4C72-9F2D-542F32696960}">
      <dsp:nvSpPr>
        <dsp:cNvPr id="0" name=""/>
        <dsp:cNvSpPr/>
      </dsp:nvSpPr>
      <dsp:spPr>
        <a:xfrm>
          <a:off x="-4448256" y="-682200"/>
          <a:ext cx="5299284" cy="5299284"/>
        </a:xfrm>
        <a:prstGeom prst="blockArc">
          <a:avLst>
            <a:gd name="adj1" fmla="val 18900000"/>
            <a:gd name="adj2" fmla="val 2700000"/>
            <a:gd name="adj3" fmla="val 408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7BBA83-1A07-487F-9CC8-27D014F3F91D}">
      <dsp:nvSpPr>
        <dsp:cNvPr id="0" name=""/>
        <dsp:cNvSpPr/>
      </dsp:nvSpPr>
      <dsp:spPr>
        <a:xfrm>
          <a:off x="547315" y="393488"/>
          <a:ext cx="9096943" cy="786976"/>
        </a:xfrm>
        <a:prstGeom prst="rect">
          <a:avLst/>
        </a:prstGeom>
        <a:noFill/>
        <a:ln w="19050" cap="flat" cmpd="sng" algn="ctr">
          <a:solidFill>
            <a:srgbClr val="67928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4663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>
              <a:solidFill>
                <a:srgbClr val="395429"/>
              </a:solidFill>
            </a:rPr>
            <a:t>Was war? </a:t>
          </a:r>
          <a:r>
            <a:rPr lang="de-DE" sz="1600" b="0" kern="1200">
              <a:solidFill>
                <a:srgbClr val="395429"/>
              </a:solidFill>
            </a:rPr>
            <a:t>– Kurzer (Rück-) Blick auf das Projekt R³</a:t>
          </a:r>
        </a:p>
      </dsp:txBody>
      <dsp:txXfrm>
        <a:off x="547315" y="393488"/>
        <a:ext cx="9096943" cy="786976"/>
      </dsp:txXfrm>
    </dsp:sp>
    <dsp:sp modelId="{0E0A4B37-9941-4DBA-ADA8-D4D9E3867123}">
      <dsp:nvSpPr>
        <dsp:cNvPr id="0" name=""/>
        <dsp:cNvSpPr/>
      </dsp:nvSpPr>
      <dsp:spPr>
        <a:xfrm>
          <a:off x="55455" y="295116"/>
          <a:ext cx="983721" cy="9837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F6A32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253C7-9F16-4AA1-99EA-F2A9C32E2B5A}">
      <dsp:nvSpPr>
        <dsp:cNvPr id="0" name=""/>
        <dsp:cNvSpPr/>
      </dsp:nvSpPr>
      <dsp:spPr>
        <a:xfrm>
          <a:off x="833382" y="1573953"/>
          <a:ext cx="8810877" cy="786976"/>
        </a:xfrm>
        <a:prstGeom prst="rect">
          <a:avLst/>
        </a:prstGeom>
        <a:noFill/>
        <a:ln w="19050" cap="flat" cmpd="sng" algn="ctr">
          <a:solidFill>
            <a:srgbClr val="67928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4663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>
              <a:solidFill>
                <a:schemeClr val="accent2"/>
              </a:solidFill>
            </a:rPr>
            <a:t>Was ist? </a:t>
          </a:r>
          <a:r>
            <a:rPr lang="de-DE" sz="1600" kern="1200">
              <a:solidFill>
                <a:schemeClr val="accent2"/>
              </a:solidFill>
            </a:rPr>
            <a:t>– Vorstellung und Diskussion der empirischen Ergebnisse</a:t>
          </a:r>
        </a:p>
      </dsp:txBody>
      <dsp:txXfrm>
        <a:off x="833382" y="1573953"/>
        <a:ext cx="8810877" cy="786976"/>
      </dsp:txXfrm>
    </dsp:sp>
    <dsp:sp modelId="{0438865D-D946-4E8E-8737-F93A95408F05}">
      <dsp:nvSpPr>
        <dsp:cNvPr id="0" name=""/>
        <dsp:cNvSpPr/>
      </dsp:nvSpPr>
      <dsp:spPr>
        <a:xfrm>
          <a:off x="341521" y="1475581"/>
          <a:ext cx="983721" cy="9837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A0D005-5ADE-4AC0-954A-A22D029877C7}">
      <dsp:nvSpPr>
        <dsp:cNvPr id="0" name=""/>
        <dsp:cNvSpPr/>
      </dsp:nvSpPr>
      <dsp:spPr>
        <a:xfrm>
          <a:off x="547315" y="2754418"/>
          <a:ext cx="9096943" cy="786976"/>
        </a:xfrm>
        <a:prstGeom prst="rect">
          <a:avLst/>
        </a:prstGeom>
        <a:noFill/>
        <a:ln w="19050" cap="flat" cmpd="sng" algn="ctr">
          <a:solidFill>
            <a:srgbClr val="67928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4663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>
              <a:solidFill>
                <a:srgbClr val="395429"/>
              </a:solidFill>
            </a:rPr>
            <a:t>Was kommt? </a:t>
          </a:r>
          <a:r>
            <a:rPr lang="de-DE" sz="1600" kern="1200">
              <a:solidFill>
                <a:srgbClr val="395429"/>
              </a:solidFill>
            </a:rPr>
            <a:t>– Projektabschluss</a:t>
          </a:r>
        </a:p>
      </dsp:txBody>
      <dsp:txXfrm>
        <a:off x="547315" y="2754418"/>
        <a:ext cx="9096943" cy="786976"/>
      </dsp:txXfrm>
    </dsp:sp>
    <dsp:sp modelId="{37ABBEAF-AC97-4509-AD12-D2FB313CBBBC}">
      <dsp:nvSpPr>
        <dsp:cNvPr id="0" name=""/>
        <dsp:cNvSpPr/>
      </dsp:nvSpPr>
      <dsp:spPr>
        <a:xfrm>
          <a:off x="55455" y="2656046"/>
          <a:ext cx="983721" cy="9837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F6A32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35614B-E9BD-4C72-9F2D-542F32696960}">
      <dsp:nvSpPr>
        <dsp:cNvPr id="0" name=""/>
        <dsp:cNvSpPr/>
      </dsp:nvSpPr>
      <dsp:spPr>
        <a:xfrm>
          <a:off x="-4448256" y="-682200"/>
          <a:ext cx="5299284" cy="5299284"/>
        </a:xfrm>
        <a:prstGeom prst="blockArc">
          <a:avLst>
            <a:gd name="adj1" fmla="val 18900000"/>
            <a:gd name="adj2" fmla="val 2700000"/>
            <a:gd name="adj3" fmla="val 408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7BBA83-1A07-487F-9CC8-27D014F3F91D}">
      <dsp:nvSpPr>
        <dsp:cNvPr id="0" name=""/>
        <dsp:cNvSpPr/>
      </dsp:nvSpPr>
      <dsp:spPr>
        <a:xfrm>
          <a:off x="547315" y="393488"/>
          <a:ext cx="9096943" cy="786976"/>
        </a:xfrm>
        <a:prstGeom prst="rect">
          <a:avLst/>
        </a:prstGeom>
        <a:noFill/>
        <a:ln w="38100" cap="flat" cmpd="sng" algn="ctr">
          <a:solidFill>
            <a:srgbClr val="67928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4663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>
              <a:solidFill>
                <a:srgbClr val="395429"/>
              </a:solidFill>
            </a:rPr>
            <a:t>Was war? </a:t>
          </a:r>
          <a:r>
            <a:rPr lang="de-DE" sz="1600" b="0" kern="1200">
              <a:solidFill>
                <a:srgbClr val="395429"/>
              </a:solidFill>
            </a:rPr>
            <a:t>– Kurzer (Rück-) Blick auf das Projekt R³</a:t>
          </a:r>
        </a:p>
      </dsp:txBody>
      <dsp:txXfrm>
        <a:off x="547315" y="393488"/>
        <a:ext cx="9096943" cy="786976"/>
      </dsp:txXfrm>
    </dsp:sp>
    <dsp:sp modelId="{0E0A4B37-9941-4DBA-ADA8-D4D9E3867123}">
      <dsp:nvSpPr>
        <dsp:cNvPr id="0" name=""/>
        <dsp:cNvSpPr/>
      </dsp:nvSpPr>
      <dsp:spPr>
        <a:xfrm>
          <a:off x="55455" y="295116"/>
          <a:ext cx="983721" cy="9837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F6A32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253C7-9F16-4AA1-99EA-F2A9C32E2B5A}">
      <dsp:nvSpPr>
        <dsp:cNvPr id="0" name=""/>
        <dsp:cNvSpPr/>
      </dsp:nvSpPr>
      <dsp:spPr>
        <a:xfrm>
          <a:off x="833382" y="1573953"/>
          <a:ext cx="8810877" cy="786976"/>
        </a:xfrm>
        <a:prstGeom prst="rect">
          <a:avLst/>
        </a:prstGeom>
        <a:noFill/>
        <a:ln w="19050" cap="flat" cmpd="sng" algn="ctr">
          <a:solidFill>
            <a:srgbClr val="67928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4663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>
              <a:solidFill>
                <a:schemeClr val="accent2"/>
              </a:solidFill>
            </a:rPr>
            <a:t>Was ist? </a:t>
          </a:r>
          <a:r>
            <a:rPr lang="de-DE" sz="1600" kern="1200">
              <a:solidFill>
                <a:schemeClr val="accent2"/>
              </a:solidFill>
            </a:rPr>
            <a:t>– Vorstellung und Diskussion der empirischen Ergebnisse</a:t>
          </a:r>
        </a:p>
      </dsp:txBody>
      <dsp:txXfrm>
        <a:off x="833382" y="1573953"/>
        <a:ext cx="8810877" cy="786976"/>
      </dsp:txXfrm>
    </dsp:sp>
    <dsp:sp modelId="{0438865D-D946-4E8E-8737-F93A95408F05}">
      <dsp:nvSpPr>
        <dsp:cNvPr id="0" name=""/>
        <dsp:cNvSpPr/>
      </dsp:nvSpPr>
      <dsp:spPr>
        <a:xfrm>
          <a:off x="341521" y="1475581"/>
          <a:ext cx="983721" cy="9837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A0D005-5ADE-4AC0-954A-A22D029877C7}">
      <dsp:nvSpPr>
        <dsp:cNvPr id="0" name=""/>
        <dsp:cNvSpPr/>
      </dsp:nvSpPr>
      <dsp:spPr>
        <a:xfrm>
          <a:off x="547315" y="2754418"/>
          <a:ext cx="9096943" cy="786976"/>
        </a:xfrm>
        <a:prstGeom prst="rect">
          <a:avLst/>
        </a:prstGeom>
        <a:noFill/>
        <a:ln w="19050" cap="flat" cmpd="sng" algn="ctr">
          <a:solidFill>
            <a:srgbClr val="67928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4663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>
              <a:solidFill>
                <a:srgbClr val="395429"/>
              </a:solidFill>
            </a:rPr>
            <a:t>Was kommt? </a:t>
          </a:r>
          <a:r>
            <a:rPr lang="de-DE" sz="1600" kern="1200">
              <a:solidFill>
                <a:srgbClr val="395429"/>
              </a:solidFill>
            </a:rPr>
            <a:t>– Projektabschluss</a:t>
          </a:r>
        </a:p>
      </dsp:txBody>
      <dsp:txXfrm>
        <a:off x="547315" y="2754418"/>
        <a:ext cx="9096943" cy="786976"/>
      </dsp:txXfrm>
    </dsp:sp>
    <dsp:sp modelId="{37ABBEAF-AC97-4509-AD12-D2FB313CBBBC}">
      <dsp:nvSpPr>
        <dsp:cNvPr id="0" name=""/>
        <dsp:cNvSpPr/>
      </dsp:nvSpPr>
      <dsp:spPr>
        <a:xfrm>
          <a:off x="55455" y="2656046"/>
          <a:ext cx="983721" cy="9837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F6A32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35614B-E9BD-4C72-9F2D-542F32696960}">
      <dsp:nvSpPr>
        <dsp:cNvPr id="0" name=""/>
        <dsp:cNvSpPr/>
      </dsp:nvSpPr>
      <dsp:spPr>
        <a:xfrm>
          <a:off x="-4448256" y="-682200"/>
          <a:ext cx="5299284" cy="5299284"/>
        </a:xfrm>
        <a:prstGeom prst="blockArc">
          <a:avLst>
            <a:gd name="adj1" fmla="val 18900000"/>
            <a:gd name="adj2" fmla="val 2700000"/>
            <a:gd name="adj3" fmla="val 408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7BBA83-1A07-487F-9CC8-27D014F3F91D}">
      <dsp:nvSpPr>
        <dsp:cNvPr id="0" name=""/>
        <dsp:cNvSpPr/>
      </dsp:nvSpPr>
      <dsp:spPr>
        <a:xfrm>
          <a:off x="547315" y="393488"/>
          <a:ext cx="9096943" cy="786976"/>
        </a:xfrm>
        <a:prstGeom prst="rect">
          <a:avLst/>
        </a:prstGeom>
        <a:noFill/>
        <a:ln w="19050" cap="flat" cmpd="sng" algn="ctr">
          <a:solidFill>
            <a:srgbClr val="67928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4663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>
              <a:solidFill>
                <a:schemeClr val="accent2"/>
              </a:solidFill>
            </a:rPr>
            <a:t>Was war? </a:t>
          </a:r>
          <a:r>
            <a:rPr lang="de-DE" sz="1600" b="0" kern="1200" dirty="0">
              <a:solidFill>
                <a:schemeClr val="accent2"/>
              </a:solidFill>
            </a:rPr>
            <a:t>– Kurzer (Rück-) Blick auf das Projekt R³</a:t>
          </a:r>
        </a:p>
      </dsp:txBody>
      <dsp:txXfrm>
        <a:off x="547315" y="393488"/>
        <a:ext cx="9096943" cy="786976"/>
      </dsp:txXfrm>
    </dsp:sp>
    <dsp:sp modelId="{0E0A4B37-9941-4DBA-ADA8-D4D9E3867123}">
      <dsp:nvSpPr>
        <dsp:cNvPr id="0" name=""/>
        <dsp:cNvSpPr/>
      </dsp:nvSpPr>
      <dsp:spPr>
        <a:xfrm>
          <a:off x="55455" y="295116"/>
          <a:ext cx="983721" cy="9837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F6A32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253C7-9F16-4AA1-99EA-F2A9C32E2B5A}">
      <dsp:nvSpPr>
        <dsp:cNvPr id="0" name=""/>
        <dsp:cNvSpPr/>
      </dsp:nvSpPr>
      <dsp:spPr>
        <a:xfrm>
          <a:off x="833382" y="1573953"/>
          <a:ext cx="8810877" cy="786976"/>
        </a:xfrm>
        <a:prstGeom prst="rect">
          <a:avLst/>
        </a:prstGeom>
        <a:noFill/>
        <a:ln w="38100" cap="flat" cmpd="sng" algn="ctr">
          <a:solidFill>
            <a:srgbClr val="67928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4663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>
              <a:solidFill>
                <a:schemeClr val="accent2"/>
              </a:solidFill>
            </a:rPr>
            <a:t>Was ist? </a:t>
          </a:r>
          <a:r>
            <a:rPr lang="de-DE" sz="1600" kern="1200" dirty="0">
              <a:solidFill>
                <a:schemeClr val="accent2"/>
              </a:solidFill>
            </a:rPr>
            <a:t>– Vorstellung und Diskussion der empirischen Ergebnisse</a:t>
          </a:r>
        </a:p>
      </dsp:txBody>
      <dsp:txXfrm>
        <a:off x="833382" y="1573953"/>
        <a:ext cx="8810877" cy="786976"/>
      </dsp:txXfrm>
    </dsp:sp>
    <dsp:sp modelId="{0438865D-D946-4E8E-8737-F93A95408F05}">
      <dsp:nvSpPr>
        <dsp:cNvPr id="0" name=""/>
        <dsp:cNvSpPr/>
      </dsp:nvSpPr>
      <dsp:spPr>
        <a:xfrm>
          <a:off x="341521" y="1475581"/>
          <a:ext cx="983721" cy="9837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A0D005-5ADE-4AC0-954A-A22D029877C7}">
      <dsp:nvSpPr>
        <dsp:cNvPr id="0" name=""/>
        <dsp:cNvSpPr/>
      </dsp:nvSpPr>
      <dsp:spPr>
        <a:xfrm>
          <a:off x="547315" y="2754418"/>
          <a:ext cx="9096943" cy="786976"/>
        </a:xfrm>
        <a:prstGeom prst="rect">
          <a:avLst/>
        </a:prstGeom>
        <a:noFill/>
        <a:ln w="19050" cap="flat" cmpd="sng" algn="ctr">
          <a:solidFill>
            <a:srgbClr val="67928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4663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>
              <a:solidFill>
                <a:srgbClr val="395429"/>
              </a:solidFill>
            </a:rPr>
            <a:t>Was kommt? </a:t>
          </a:r>
          <a:r>
            <a:rPr lang="de-DE" sz="1600" kern="1200" dirty="0">
              <a:solidFill>
                <a:srgbClr val="395429"/>
              </a:solidFill>
            </a:rPr>
            <a:t>– Projektabschluss</a:t>
          </a:r>
        </a:p>
      </dsp:txBody>
      <dsp:txXfrm>
        <a:off x="547315" y="2754418"/>
        <a:ext cx="9096943" cy="786976"/>
      </dsp:txXfrm>
    </dsp:sp>
    <dsp:sp modelId="{37ABBEAF-AC97-4509-AD12-D2FB313CBBBC}">
      <dsp:nvSpPr>
        <dsp:cNvPr id="0" name=""/>
        <dsp:cNvSpPr/>
      </dsp:nvSpPr>
      <dsp:spPr>
        <a:xfrm>
          <a:off x="55455" y="2656046"/>
          <a:ext cx="983721" cy="9837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F6A32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35614B-E9BD-4C72-9F2D-542F32696960}">
      <dsp:nvSpPr>
        <dsp:cNvPr id="0" name=""/>
        <dsp:cNvSpPr/>
      </dsp:nvSpPr>
      <dsp:spPr>
        <a:xfrm>
          <a:off x="-4448256" y="-682200"/>
          <a:ext cx="5299284" cy="5299284"/>
        </a:xfrm>
        <a:prstGeom prst="blockArc">
          <a:avLst>
            <a:gd name="adj1" fmla="val 18900000"/>
            <a:gd name="adj2" fmla="val 2700000"/>
            <a:gd name="adj3" fmla="val 408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7BBA83-1A07-487F-9CC8-27D014F3F91D}">
      <dsp:nvSpPr>
        <dsp:cNvPr id="0" name=""/>
        <dsp:cNvSpPr/>
      </dsp:nvSpPr>
      <dsp:spPr>
        <a:xfrm>
          <a:off x="547315" y="393488"/>
          <a:ext cx="9096943" cy="786976"/>
        </a:xfrm>
        <a:prstGeom prst="rect">
          <a:avLst/>
        </a:prstGeom>
        <a:noFill/>
        <a:ln w="19050" cap="flat" cmpd="sng" algn="ctr">
          <a:solidFill>
            <a:srgbClr val="67928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4663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>
              <a:solidFill>
                <a:srgbClr val="395429"/>
              </a:solidFill>
            </a:rPr>
            <a:t>Was war? </a:t>
          </a:r>
          <a:r>
            <a:rPr lang="de-DE" sz="1600" b="0" kern="1200">
              <a:solidFill>
                <a:srgbClr val="395429"/>
              </a:solidFill>
            </a:rPr>
            <a:t>– Kurzer (Rück-) Blick auf das Projekt R³</a:t>
          </a:r>
        </a:p>
      </dsp:txBody>
      <dsp:txXfrm>
        <a:off x="547315" y="393488"/>
        <a:ext cx="9096943" cy="786976"/>
      </dsp:txXfrm>
    </dsp:sp>
    <dsp:sp modelId="{0E0A4B37-9941-4DBA-ADA8-D4D9E3867123}">
      <dsp:nvSpPr>
        <dsp:cNvPr id="0" name=""/>
        <dsp:cNvSpPr/>
      </dsp:nvSpPr>
      <dsp:spPr>
        <a:xfrm>
          <a:off x="55455" y="295116"/>
          <a:ext cx="983721" cy="9837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F6A32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253C7-9F16-4AA1-99EA-F2A9C32E2B5A}">
      <dsp:nvSpPr>
        <dsp:cNvPr id="0" name=""/>
        <dsp:cNvSpPr/>
      </dsp:nvSpPr>
      <dsp:spPr>
        <a:xfrm>
          <a:off x="833382" y="1573953"/>
          <a:ext cx="8810877" cy="786976"/>
        </a:xfrm>
        <a:prstGeom prst="rect">
          <a:avLst/>
        </a:prstGeom>
        <a:noFill/>
        <a:ln w="19050" cap="flat" cmpd="sng" algn="ctr">
          <a:solidFill>
            <a:srgbClr val="67928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4663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>
              <a:solidFill>
                <a:schemeClr val="accent2"/>
              </a:solidFill>
            </a:rPr>
            <a:t>Was ist? </a:t>
          </a:r>
          <a:r>
            <a:rPr lang="de-DE" sz="1600" kern="1200">
              <a:solidFill>
                <a:schemeClr val="accent2"/>
              </a:solidFill>
            </a:rPr>
            <a:t>– Vorstellung und Diskussion der empirischen Ergebnisse</a:t>
          </a:r>
        </a:p>
      </dsp:txBody>
      <dsp:txXfrm>
        <a:off x="833382" y="1573953"/>
        <a:ext cx="8810877" cy="786976"/>
      </dsp:txXfrm>
    </dsp:sp>
    <dsp:sp modelId="{0438865D-D946-4E8E-8737-F93A95408F05}">
      <dsp:nvSpPr>
        <dsp:cNvPr id="0" name=""/>
        <dsp:cNvSpPr/>
      </dsp:nvSpPr>
      <dsp:spPr>
        <a:xfrm>
          <a:off x="341521" y="1475581"/>
          <a:ext cx="983721" cy="9837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A0D005-5ADE-4AC0-954A-A22D029877C7}">
      <dsp:nvSpPr>
        <dsp:cNvPr id="0" name=""/>
        <dsp:cNvSpPr/>
      </dsp:nvSpPr>
      <dsp:spPr>
        <a:xfrm>
          <a:off x="547315" y="2754418"/>
          <a:ext cx="9096943" cy="786976"/>
        </a:xfrm>
        <a:prstGeom prst="rect">
          <a:avLst/>
        </a:prstGeom>
        <a:noFill/>
        <a:ln w="38100" cap="flat" cmpd="sng" algn="ctr">
          <a:solidFill>
            <a:srgbClr val="67928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4663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>
              <a:solidFill>
                <a:srgbClr val="395429"/>
              </a:solidFill>
            </a:rPr>
            <a:t>Was kommt? </a:t>
          </a:r>
          <a:r>
            <a:rPr lang="de-DE" sz="1600" kern="1200">
              <a:solidFill>
                <a:srgbClr val="395429"/>
              </a:solidFill>
            </a:rPr>
            <a:t>– Projektabschluss</a:t>
          </a:r>
        </a:p>
      </dsp:txBody>
      <dsp:txXfrm>
        <a:off x="547315" y="2754418"/>
        <a:ext cx="9096943" cy="786976"/>
      </dsp:txXfrm>
    </dsp:sp>
    <dsp:sp modelId="{37ABBEAF-AC97-4509-AD12-D2FB313CBBBC}">
      <dsp:nvSpPr>
        <dsp:cNvPr id="0" name=""/>
        <dsp:cNvSpPr/>
      </dsp:nvSpPr>
      <dsp:spPr>
        <a:xfrm>
          <a:off x="55455" y="2656046"/>
          <a:ext cx="983721" cy="9837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F6A32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47089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5" y="1"/>
            <a:ext cx="3076363" cy="47089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022AE2-5A89-F740-B237-60F6FC4AF288}" type="datetimeFigureOut">
              <a:rPr lang="de-DE" smtClean="0"/>
              <a:t>24.06.25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29275" cy="3167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1" y="4516676"/>
            <a:ext cx="5679440" cy="36954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8914406"/>
            <a:ext cx="3076363" cy="4708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5" y="8914406"/>
            <a:ext cx="3076363" cy="4708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3B9FD-A110-CA45-9F7C-7DEE07B4BC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7253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/>
              <a:t>Angelika &amp; Ann Marie </a:t>
            </a:r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3B9FD-A110-CA45-9F7C-7DEE07B4BC5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74595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Unternehmen u.a. über CRR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3B9FD-A110-CA45-9F7C-7DEE07B4BC5C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43345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3B9FD-A110-CA45-9F7C-7DEE07B4BC5C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80479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3B9FD-A110-CA45-9F7C-7DEE07B4BC5C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74372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3B9FD-A110-CA45-9F7C-7DEE07B4BC5C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89220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3B9FD-A110-CA45-9F7C-7DEE07B4BC5C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70391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313B80-91AB-05C8-DC68-19B6F58E5A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13DC5801-2F17-C687-433D-A68DF4B952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88CC7B47-930B-62F3-7993-D97A1BBAF5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/>
              <a:t>Angelika oder Ann Marie </a:t>
            </a:r>
          </a:p>
          <a:p>
            <a:pPr marL="0" indent="0">
              <a:buNone/>
            </a:pPr>
            <a:endParaRPr lang="de-DE" b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E9033AB-D96F-EAAB-2989-68957E4CE5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3B9FD-A110-CA45-9F7C-7DEE07B4BC5C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45458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709929" y="4600339"/>
            <a:ext cx="5679440" cy="3695462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3B9FD-A110-CA45-9F7C-7DEE07B4BC5C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88523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709929" y="4600339"/>
            <a:ext cx="5679440" cy="3695462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Brückenakteur kein Fachbegriff aus der Literatur, aber beste Beschreibung für unseren Untersuchungsgegenstand: Personen mit Zugängen in die verschiedenen Sektoren, bzw. Doppelrollen und z.T. –Funktionen in ihren eigenen Tätigkeitsbereichen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/>
              <a:t>Anlehnung an den </a:t>
            </a:r>
            <a:r>
              <a:rPr lang="de-DE" b="0" err="1"/>
              <a:t>Governance</a:t>
            </a:r>
            <a:r>
              <a:rPr lang="de-DE" b="0"/>
              <a:t>-Begriff als Konzept für das Zusammenwirken, </a:t>
            </a:r>
            <a:r>
              <a:rPr lang="de-DE" b="0" err="1"/>
              <a:t>dh</a:t>
            </a:r>
            <a:r>
              <a:rPr lang="de-DE" b="0"/>
              <a:t>. allgemein die Steuerung, Koordination und Regelung von kollektiven Handlungen, Prozessen oder Institutionen durch verschiedene </a:t>
            </a:r>
            <a:r>
              <a:rPr lang="de-DE" b="0" err="1"/>
              <a:t>Akteur:innen</a:t>
            </a:r>
            <a:r>
              <a:rPr lang="de-DE" b="0"/>
              <a:t> und Mechanismen. Dabei geht es darum, wie Entscheidungen getroffen, umgesetzt und kontrolliert werden – also um die „Spielregeln“, nach denen im System (= die SI) gehandelt wird. Es geht nicht um starre, festgelegte Strukturen, sondern um beobachtbare, oft auch implizite Muster oder Praktiken, die auf die zugrundeliegenden „Spielregeln“ im System hinweisen.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3B9FD-A110-CA45-9F7C-7DEE07B4BC5C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235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709929" y="4600339"/>
            <a:ext cx="5679440" cy="3695462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3B9FD-A110-CA45-9F7C-7DEE07B4BC5C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53822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709929" y="4600339"/>
            <a:ext cx="5679440" cy="3695462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Die inhaltliche Ausrichtung sozialer Innovationen beeinflusst deutlich, wer sich engagiert – und wie. Unsere Beispiele sind natürlich nicht allgemeingültig, es kommt außerdem auch darauf an, welche Anreize das jeweilige Umfeld setzt, dazu gleich noch mehr.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/>
              <a:t>Bildung: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Bildungsinitiativen aus Unternehmen legen meist Fokus auf berufliche Qualifizierung, Aus- und Weiterbildung. Informelle Strukturen und zentrale Brückenakteure sind typisch, um interne Kompetenzen zu bündeln und effizienten Wissenstransfer zu sichern.</a:t>
            </a:r>
            <a:b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Speziell MINT-Förderung verlangt intensiven fachlichen Austausch. Langfristige Kooperationen zwischen Unternehmen und Bildungseinrichtungen (Politik/Verwaltung) sind üblich und fördern Kontinuität. Wissenschaft als Ressource stärkt die fachliche Qualität und Aktualität</a:t>
            </a:r>
            <a:endParaRPr lang="de-DE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/>
              <a:t>Zivilgesellschaftliche Initiativen, soziale Teilhabe:</a:t>
            </a:r>
            <a:br>
              <a:rPr lang="de-DE" b="1"/>
            </a:b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Armut und soziale Teilhabe werden klassischerweise von zivilgesellschaftlichen Akteuren getragen, da sie nah an der Zielgruppe sind. Informelle, ehrenamtliche Strukturen dominieren, wobei nachhaltige Finanzierung und professionelle Strukturen oft Herausforderungen darstellen.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Umwelt:</a:t>
            </a:r>
            <a:endParaRPr lang="de-DE" b="1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Umwelt- und Klimathemen verlangen häufig politische Leitplanken und klare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Governance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-Strukturen. Die Kombination von politischer Führung und Unternehmensbeteiligung ist typisch, um normative Vorgaben durchzusetzen.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DE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Digitalisierung:</a:t>
            </a:r>
            <a:br>
              <a:rPr lang="de-DE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Digitalisierung und Bildung profitieren von Multiplikatoren, die breites Wissen in der Region streuen. Fehlende zentrale Kümmerer können aber Stabilität und kontinuierliche Betreuung erschweren..</a:t>
            </a:r>
            <a:endParaRPr lang="de-DE">
              <a:effectLst/>
            </a:endParaRPr>
          </a:p>
          <a:p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>
              <a:effectLst/>
            </a:endParaRPr>
          </a:p>
          <a:p>
            <a:r>
              <a:rPr lang="de-DE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Fazit:</a:t>
            </a:r>
            <a:endParaRPr lang="de-DE">
              <a:effectLst/>
            </a:endParaRPr>
          </a:p>
          <a:p>
            <a:pPr lvl="0"/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jeweilige Themenstellung prägt maßgeblich die Zusammensetzung und Ausgestaltung der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Akteursnetzwerke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de-DE">
              <a:effectLst/>
            </a:endParaRPr>
          </a:p>
          <a:p>
            <a:pPr lvl="0"/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Formale Strukturen sind dominanter in bildungs- und umweltpolitischen Kontexten.</a:t>
            </a:r>
            <a:endParaRPr lang="de-DE">
              <a:effectLst/>
            </a:endParaRPr>
          </a:p>
          <a:p>
            <a:pPr lvl="0"/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Informelle, dynamische und ehrenamtliche Strukturen sind besonders charakteristisch für soziale Teilhabe und zivilgesellschaftlich geprägte Initiativen.</a:t>
            </a:r>
            <a:endParaRPr lang="de-DE">
              <a:effectLst/>
            </a:endParaRPr>
          </a:p>
          <a:p>
            <a:pPr lvl="0"/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Erfolgreiche soziale Innovationen entstehen in Sozialen Innovationen, die sowohl klare Führung (formal) als auch Offenheit für innovative Vernetzung und flexible Strukturen (informell) vereinen.</a:t>
            </a:r>
            <a:endParaRPr lang="de-DE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de-DE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de-DE" b="1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="1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3B9FD-A110-CA45-9F7C-7DEE07B4BC5C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2834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0"/>
              <a:t>Angelika oder Ann Marie </a:t>
            </a:r>
          </a:p>
          <a:p>
            <a:pPr marL="0" indent="0">
              <a:buNone/>
            </a:pPr>
            <a:endParaRPr lang="de-DE"/>
          </a:p>
          <a:p>
            <a:pPr marL="0" indent="0">
              <a:buNone/>
            </a:pPr>
            <a:r>
              <a:rPr lang="de-DE" b="0"/>
              <a:t>Bevor es damit wirklich losgeht: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/>
              <a:t>Wir haben neue Gesichter in unseren Reihen -&gt; daher kurze Vorstellungsrunde (Name, Institution, thematischer Fokus)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/>
              <a:t>Beginn bei mir, dann Ann Marie dann Runde irgendwie weiter</a:t>
            </a:r>
          </a:p>
          <a:p>
            <a:endParaRPr lang="de-DE" b="0"/>
          </a:p>
          <a:p>
            <a:r>
              <a:rPr lang="de-DE"/>
              <a:t>Agenda vorstellen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0"/>
              <a:t>Kolleginnen werden Sie gleich durch drei Punkte führen, die ca</a:t>
            </a:r>
            <a:r>
              <a:rPr lang="de-DE"/>
              <a:t>. 90 min dauern sollten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/>
              <a:t>Anschließend haben Zeit für Fragen und Diskussion eingeplant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/>
          </a:p>
          <a:p>
            <a:r>
              <a:rPr lang="de-DE"/>
              <a:t>Los geht‘s – Euch und uns einen hoffentlich spannenden Austausch!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/>
          </a:p>
          <a:p>
            <a:endParaRPr lang="de-DE"/>
          </a:p>
          <a:p>
            <a:pPr marL="0" indent="0">
              <a:buNone/>
            </a:pPr>
            <a:endParaRPr lang="de-DE" b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3B9FD-A110-CA45-9F7C-7DEE07B4BC5C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86608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709929" y="4600339"/>
            <a:ext cx="5679440" cy="3695462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3B9FD-A110-CA45-9F7C-7DEE07B4BC5C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16612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8EA81A-F28C-E6CC-6FD0-BFA36EA8B3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0AADB630-1F2F-9C1B-1F8B-87E061C986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45D3BCE8-C18B-DED3-0E2A-D45D2FA97B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9929" y="4600339"/>
            <a:ext cx="5679440" cy="3695462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91F2398-A5B8-BC62-A842-27C415DF7F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3B9FD-A110-CA45-9F7C-7DEE07B4BC5C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77109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709929" y="4600339"/>
            <a:ext cx="5679440" cy="3695462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3B9FD-A110-CA45-9F7C-7DEE07B4BC5C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39325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709929" y="4600339"/>
            <a:ext cx="5679440" cy="3695462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3B9FD-A110-CA45-9F7C-7DEE07B4BC5C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9178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709929" y="4600339"/>
            <a:ext cx="5679440" cy="3695462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Rolle der Verwaltung: ambivalent</a:t>
            </a:r>
            <a:br>
              <a:rPr lang="de-DE"/>
            </a:br>
            <a:r>
              <a:rPr lang="de-DE"/>
              <a:t>Teils wird die Zusammenarbeit mit der Stadt als mühsam und bürokratisch erlebt, teils als förderlich (z. B. durch bessere Sichtbarkeit oder Förderstrukturen). </a:t>
            </a:r>
            <a:br>
              <a:rPr lang="de-DE"/>
            </a:br>
            <a:r>
              <a:rPr lang="de-DE"/>
              <a:t>→ deutet auf lokale Unterschiede in Verwaltungskulturen hin, zwischen Ermöglichung und Blockade.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Kann Standort- oder aber auch Themen/Fachbereichsabhängig sein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3B9FD-A110-CA45-9F7C-7DEE07B4BC5C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28893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709929" y="4600339"/>
            <a:ext cx="5679440" cy="3695462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Abmoderation: Rückfragen, Resonanzen, Eindrücke…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3B9FD-A110-CA45-9F7C-7DEE07B4BC5C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65426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5A9871-BB97-E7E2-AC64-A19740755A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F0AACC51-E2CF-08FE-5ED1-91B05775BD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543AFB65-B6C7-CBA0-DAE7-1EE10E3C46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/>
              <a:t>Angelika oder Ann Marie </a:t>
            </a:r>
          </a:p>
          <a:p>
            <a:pPr marL="0" indent="0">
              <a:buNone/>
            </a:pPr>
            <a:endParaRPr lang="de-DE" b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F6CBFFA-2108-B26D-4375-4B240638C8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3B9FD-A110-CA45-9F7C-7DEE07B4BC5C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85798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3B9FD-A110-CA45-9F7C-7DEE07B4BC5C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13252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C642A8-00C2-82DE-8075-6DAAB465F2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19900A05-41DB-F068-2838-5F36E7DDE3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A86D639F-BFC4-FCE7-FA6E-CBECA703EE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EA1DAC2-12F5-169A-084E-1E3179AFB8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3B9FD-A110-CA45-9F7C-7DEE07B4BC5C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81171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9C4EA5-8770-0706-C815-804C2713C2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0D4D1C61-9167-8A4E-41A9-579C3E25CF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7787B715-A59E-3E12-6C23-A46D3AF537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5CFA637-1C84-6748-44C0-0546A8629A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3B9FD-A110-CA45-9F7C-7DEE07B4BC5C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8086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/>
              <a:t>Angelika oder Ann Marie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3B9FD-A110-CA45-9F7C-7DEE07B4BC5C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794600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D0ADBF-AC2E-4376-FFE7-8E96A71883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F444A833-62DB-9C5D-066B-BBEC49D4E4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A5DFBBC5-FE7B-F287-3C7A-308ADF1BAE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DBB6575-973E-D546-DE6C-9D738C7166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3B9FD-A110-CA45-9F7C-7DEE07B4BC5C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116132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D1053A-EF81-3EDC-6563-74625019DD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B14331EE-9460-3F6C-48FD-3E5F698A64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92FCF1B4-F8E4-5C1C-0CA2-3E2F1224B6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2022A26-6B1F-9171-0534-2E6C73E972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3B9FD-A110-CA45-9F7C-7DEE07B4BC5C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863461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Resonanz und Entfremdung schließen sich nicht gegenseitig aus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3B9FD-A110-CA45-9F7C-7DEE07B4BC5C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24775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de-DE" b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3B9FD-A110-CA45-9F7C-7DEE07B4BC5C}" type="slidenum">
              <a:rPr lang="de-DE" smtClean="0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878187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100">
                <a:latin typeface="+mn-lt"/>
              </a:rPr>
              <a:t>Arbeitstitel Paper Krehl/Weck: </a:t>
            </a:r>
            <a:r>
              <a:rPr lang="de-DE" sz="1100" kern="1400" spc="-5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Exploring the role of institutions for social innovations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3B9FD-A110-CA45-9F7C-7DEE07B4BC5C}" type="slidenum">
              <a:rPr lang="de-DE" smtClean="0"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040715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3B9FD-A110-CA45-9F7C-7DEE07B4BC5C}" type="slidenum">
              <a:rPr lang="de-DE" smtClean="0"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270742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3B9FD-A110-CA45-9F7C-7DEE07B4BC5C}" type="slidenum">
              <a:rPr lang="de-DE" smtClean="0"/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531347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3B9FD-A110-CA45-9F7C-7DEE07B4BC5C}" type="slidenum">
              <a:rPr lang="de-DE" smtClean="0"/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90405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3B9FD-A110-CA45-9F7C-7DEE07B4BC5C}" type="slidenum">
              <a:rPr lang="de-DE" smtClean="0"/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292534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3B9FD-A110-CA45-9F7C-7DEE07B4BC5C}" type="slidenum">
              <a:rPr lang="de-DE" smtClean="0"/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2469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3B9FD-A110-CA45-9F7C-7DEE07B4BC5C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47626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2023 Island</a:t>
            </a:r>
          </a:p>
          <a:p>
            <a:r>
              <a:rPr lang="de-DE" dirty="0"/>
              <a:t>2023 Statustagung Berlin</a:t>
            </a:r>
          </a:p>
          <a:p>
            <a:r>
              <a:rPr lang="de-DE" dirty="0"/>
              <a:t>2023 DKG Frankfurt</a:t>
            </a:r>
          </a:p>
          <a:p>
            <a:endParaRPr lang="de-DE" dirty="0"/>
          </a:p>
          <a:p>
            <a:r>
              <a:rPr lang="de-DE" dirty="0"/>
              <a:t>2024 Goslar</a:t>
            </a:r>
          </a:p>
          <a:p>
            <a:r>
              <a:rPr lang="de-DE" dirty="0"/>
              <a:t>2024 Rom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2025 Freiburg</a:t>
            </a:r>
          </a:p>
          <a:p>
            <a:r>
              <a:rPr lang="de-DE" dirty="0"/>
              <a:t>2025 </a:t>
            </a:r>
            <a:r>
              <a:rPr lang="de-DE" dirty="0" err="1"/>
              <a:t>Matrei</a:t>
            </a:r>
            <a:endParaRPr lang="de-DE" dirty="0"/>
          </a:p>
          <a:p>
            <a:r>
              <a:rPr lang="de-DE" dirty="0"/>
              <a:t>2025 Athen (kommt noch)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3B9FD-A110-CA45-9F7C-7DEE07B4BC5C}" type="slidenum">
              <a:rPr lang="de-DE" smtClean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55334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 dirty="0"/>
              <a:t>Angelika oder Ann Marie </a:t>
            </a:r>
          </a:p>
          <a:p>
            <a:pPr marL="0" indent="0">
              <a:buNone/>
            </a:pPr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3B9FD-A110-CA45-9F7C-7DEE07B4BC5C}" type="slidenum">
              <a:rPr lang="de-DE" smtClean="0"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09792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 dirty="0"/>
              <a:t>Angelika oder Ann Marie </a:t>
            </a:r>
          </a:p>
          <a:p>
            <a:pPr marL="0" indent="0">
              <a:buNone/>
            </a:pPr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3B9FD-A110-CA45-9F7C-7DEE07B4BC5C}" type="slidenum">
              <a:rPr lang="de-DE" smtClean="0"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993624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93B9FD-A110-CA45-9F7C-7DEE07B4BC5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86745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CS anpassen; civil society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3B9FD-A110-CA45-9F7C-7DEE07B4BC5C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226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Mit Seitenzah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2ABB11-DE63-9BF4-04F3-D916B81A5B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7895" y="1321960"/>
            <a:ext cx="9523749" cy="1415772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239954B-739D-2AF1-EEA8-007E911C02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94936" y="3429000"/>
            <a:ext cx="9523749" cy="791950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5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pic>
        <p:nvPicPr>
          <p:cNvPr id="19" name="Grafik 9" descr="Ein Bild, das Logo enthält.&#10;&#10;Beschreibung automatisch generiert.">
            <a:extLst>
              <a:ext uri="{FF2B5EF4-FFF2-40B4-BE49-F238E27FC236}">
                <a16:creationId xmlns:a16="http://schemas.microsoft.com/office/drawing/2014/main" id="{A387FDC6-6983-172E-5BFF-B7303A39F4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243" y="1273473"/>
            <a:ext cx="1318599" cy="1523832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913AC3B-9405-4441-9D39-F52773A67C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CC15B-A180-A240-BF52-FA7C5A859AB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35603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Listenpunkte_Ohne Titel_FullScreen_No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9">
            <a:extLst>
              <a:ext uri="{FF2B5EF4-FFF2-40B4-BE49-F238E27FC236}">
                <a16:creationId xmlns:a16="http://schemas.microsoft.com/office/drawing/2014/main" id="{84989374-56C1-089B-7C8A-D4E0756DB3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1838" y="281062"/>
            <a:ext cx="2347822" cy="731839"/>
          </a:xfrm>
          <a:prstGeom prst="rect">
            <a:avLst/>
          </a:prstGeom>
        </p:spPr>
      </p:pic>
      <p:sp>
        <p:nvSpPr>
          <p:cNvPr id="2" name="Textplatzhalter 48">
            <a:extLst>
              <a:ext uri="{FF2B5EF4-FFF2-40B4-BE49-F238E27FC236}">
                <a16:creationId xmlns:a16="http://schemas.microsoft.com/office/drawing/2014/main" id="{C2CF1F7B-824E-932B-092F-7D9DD58FD8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8160" y="1477570"/>
            <a:ext cx="11584858" cy="397436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tx2"/>
              </a:buClr>
              <a:buSzPct val="100000"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Listenpunkt bearbeiten</a:t>
            </a:r>
          </a:p>
        </p:txBody>
      </p:sp>
      <p:sp>
        <p:nvSpPr>
          <p:cNvPr id="4" name="Rechteck: abgerundete Ecken 8">
            <a:extLst>
              <a:ext uri="{FF2B5EF4-FFF2-40B4-BE49-F238E27FC236}">
                <a16:creationId xmlns:a16="http://schemas.microsoft.com/office/drawing/2014/main" id="{CF14CA26-8F67-F932-EA08-3330EB6603EC}"/>
              </a:ext>
            </a:extLst>
          </p:cNvPr>
          <p:cNvSpPr/>
          <p:nvPr userDrawn="1"/>
        </p:nvSpPr>
        <p:spPr>
          <a:xfrm>
            <a:off x="-91560" y="850007"/>
            <a:ext cx="1268801" cy="39538"/>
          </a:xfrm>
          <a:prstGeom prst="roundRect">
            <a:avLst/>
          </a:prstGeom>
          <a:solidFill>
            <a:srgbClr val="6791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Inhaltsplatzhalter 39">
            <a:extLst>
              <a:ext uri="{FF2B5EF4-FFF2-40B4-BE49-F238E27FC236}">
                <a16:creationId xmlns:a16="http://schemas.microsoft.com/office/drawing/2014/main" id="{404C1768-21B1-E86E-CB6A-4953E0D6CFF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81841" y="281062"/>
            <a:ext cx="7197725" cy="4787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500" b="1" i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4789813F-22D5-E901-69B0-A198FD96DD9F}"/>
              </a:ext>
            </a:extLst>
          </p:cNvPr>
          <p:cNvSpPr/>
          <p:nvPr userDrawn="1"/>
        </p:nvSpPr>
        <p:spPr>
          <a:xfrm>
            <a:off x="11798088" y="5270156"/>
            <a:ext cx="473395" cy="3168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55BA1AF-5C86-8A3C-A055-F42119A701CD}"/>
              </a:ext>
            </a:extLst>
          </p:cNvPr>
          <p:cNvSpPr txBox="1"/>
          <p:nvPr userDrawn="1"/>
        </p:nvSpPr>
        <p:spPr>
          <a:xfrm>
            <a:off x="11791153" y="5293403"/>
            <a:ext cx="5814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F1EABB2-12C1-6C41-B5C0-DB4254D7713E}" type="slidenum">
              <a:rPr lang="de-DE" sz="1200" smtClean="0">
                <a:solidFill>
                  <a:schemeClr val="bg1">
                    <a:lumMod val="95000"/>
                  </a:schemeClr>
                </a:solidFill>
              </a:rPr>
              <a:t>‹Nr.›</a:t>
            </a:fld>
            <a:endParaRPr lang="de-DE" sz="12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1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_Listenpunkte_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9">
            <a:extLst>
              <a:ext uri="{FF2B5EF4-FFF2-40B4-BE49-F238E27FC236}">
                <a16:creationId xmlns:a16="http://schemas.microsoft.com/office/drawing/2014/main" id="{84989374-56C1-089B-7C8A-D4E0756DB3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1838" y="281062"/>
            <a:ext cx="2347822" cy="731839"/>
          </a:xfrm>
          <a:prstGeom prst="rect">
            <a:avLst/>
          </a:prstGeom>
        </p:spPr>
      </p:pic>
      <p:sp>
        <p:nvSpPr>
          <p:cNvPr id="2" name="Textplatzhalter 48">
            <a:extLst>
              <a:ext uri="{FF2B5EF4-FFF2-40B4-BE49-F238E27FC236}">
                <a16:creationId xmlns:a16="http://schemas.microsoft.com/office/drawing/2014/main" id="{F1E4CF4C-490E-B592-9D51-AD937B31BE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8160" y="1477570"/>
            <a:ext cx="11584858" cy="397436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tx2"/>
              </a:buClr>
              <a:buSzPct val="100000"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Listenpunkt bearbeiten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BA2F3687-40E7-06C9-8CBE-3E0C559D7B71}"/>
              </a:ext>
            </a:extLst>
          </p:cNvPr>
          <p:cNvSpPr/>
          <p:nvPr userDrawn="1"/>
        </p:nvSpPr>
        <p:spPr>
          <a:xfrm>
            <a:off x="11798088" y="5270156"/>
            <a:ext cx="473395" cy="3168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291E670-0F6E-4B11-6171-F246DF1557C0}"/>
              </a:ext>
            </a:extLst>
          </p:cNvPr>
          <p:cNvSpPr txBox="1"/>
          <p:nvPr userDrawn="1"/>
        </p:nvSpPr>
        <p:spPr>
          <a:xfrm>
            <a:off x="11791153" y="5293403"/>
            <a:ext cx="5814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F1EABB2-12C1-6C41-B5C0-DB4254D7713E}" type="slidenum">
              <a:rPr lang="de-DE" sz="1200" smtClean="0">
                <a:solidFill>
                  <a:schemeClr val="bg1">
                    <a:lumMod val="95000"/>
                  </a:schemeClr>
                </a:solidFill>
              </a:rPr>
              <a:t>‹Nr.›</a:t>
            </a:fld>
            <a:endParaRPr lang="de-DE" sz="120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008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Tabelle_Listenpunkte_Faz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9">
            <a:extLst>
              <a:ext uri="{FF2B5EF4-FFF2-40B4-BE49-F238E27FC236}">
                <a16:creationId xmlns:a16="http://schemas.microsoft.com/office/drawing/2014/main" id="{84989374-56C1-089B-7C8A-D4E0756DB3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1838" y="281062"/>
            <a:ext cx="2347822" cy="731839"/>
          </a:xfrm>
          <a:prstGeom prst="rect">
            <a:avLst/>
          </a:prstGeom>
        </p:spPr>
      </p:pic>
      <p:sp>
        <p:nvSpPr>
          <p:cNvPr id="6" name="Geschweifte Klammer links 5">
            <a:extLst>
              <a:ext uri="{FF2B5EF4-FFF2-40B4-BE49-F238E27FC236}">
                <a16:creationId xmlns:a16="http://schemas.microsoft.com/office/drawing/2014/main" id="{34DD01C4-52D9-5F31-40B6-B72159D84FEF}"/>
              </a:ext>
            </a:extLst>
          </p:cNvPr>
          <p:cNvSpPr/>
          <p:nvPr userDrawn="1"/>
        </p:nvSpPr>
        <p:spPr>
          <a:xfrm rot="16200000">
            <a:off x="2960557" y="1919691"/>
            <a:ext cx="280358" cy="5645145"/>
          </a:xfrm>
          <a:prstGeom prst="leftBrace">
            <a:avLst>
              <a:gd name="adj1" fmla="val 38997"/>
              <a:gd name="adj2" fmla="val 50000"/>
            </a:avLst>
          </a:prstGeom>
          <a:ln w="12700">
            <a:solidFill>
              <a:srgbClr val="F7A3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Inhaltsplatzhalter 17">
            <a:extLst>
              <a:ext uri="{FF2B5EF4-FFF2-40B4-BE49-F238E27FC236}">
                <a16:creationId xmlns:a16="http://schemas.microsoft.com/office/drawing/2014/main" id="{4EC84BD1-AAAB-BA3B-C7F7-577C957956D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278163" y="4879393"/>
            <a:ext cx="5653555" cy="3270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500" b="1" i="0">
                <a:solidFill>
                  <a:schemeClr val="accent3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de-DE" dirty="0"/>
              <a:t>Bearbeiten</a:t>
            </a: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EB5A673E-7405-D932-631B-16FA3FB6B793}"/>
              </a:ext>
            </a:extLst>
          </p:cNvPr>
          <p:cNvSpPr/>
          <p:nvPr userDrawn="1"/>
        </p:nvSpPr>
        <p:spPr>
          <a:xfrm>
            <a:off x="-91560" y="850007"/>
            <a:ext cx="1268801" cy="39538"/>
          </a:xfrm>
          <a:prstGeom prst="roundRect">
            <a:avLst/>
          </a:prstGeom>
          <a:solidFill>
            <a:srgbClr val="6791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Inhaltsplatzhalter 39">
            <a:extLst>
              <a:ext uri="{FF2B5EF4-FFF2-40B4-BE49-F238E27FC236}">
                <a16:creationId xmlns:a16="http://schemas.microsoft.com/office/drawing/2014/main" id="{EE1FB9D2-BD41-3476-D9DA-3150C30F462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81841" y="281062"/>
            <a:ext cx="7197725" cy="4787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500" b="1" i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7620AFDC-A980-8161-BEF6-8954D20E56B2}"/>
              </a:ext>
            </a:extLst>
          </p:cNvPr>
          <p:cNvSpPr/>
          <p:nvPr userDrawn="1"/>
        </p:nvSpPr>
        <p:spPr>
          <a:xfrm>
            <a:off x="281841" y="1282090"/>
            <a:ext cx="5645146" cy="4133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41A6CD1E-A2D9-DC85-309F-9384807E9D69}"/>
              </a:ext>
            </a:extLst>
          </p:cNvPr>
          <p:cNvSpPr/>
          <p:nvPr userDrawn="1"/>
        </p:nvSpPr>
        <p:spPr>
          <a:xfrm>
            <a:off x="6214238" y="1282089"/>
            <a:ext cx="5655421" cy="4133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Inhaltsplatzhalter 43">
            <a:extLst>
              <a:ext uri="{FF2B5EF4-FFF2-40B4-BE49-F238E27FC236}">
                <a16:creationId xmlns:a16="http://schemas.microsoft.com/office/drawing/2014/main" id="{605385B2-3F91-44CA-9AE6-AFC6C1E25F4E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17872" y="1343142"/>
            <a:ext cx="5645146" cy="3231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22" name="Inhaltsplatzhalter 43">
            <a:extLst>
              <a:ext uri="{FF2B5EF4-FFF2-40B4-BE49-F238E27FC236}">
                <a16:creationId xmlns:a16="http://schemas.microsoft.com/office/drawing/2014/main" id="{62F165B2-E0FE-821B-A67B-BD576F678A2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78207" y="1341370"/>
            <a:ext cx="5645146" cy="3231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23" name="Textplatzhalter 48">
            <a:extLst>
              <a:ext uri="{FF2B5EF4-FFF2-40B4-BE49-F238E27FC236}">
                <a16:creationId xmlns:a16="http://schemas.microsoft.com/office/drawing/2014/main" id="{DD8C0AE0-26A2-7C1F-26EA-FF89F649094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14239" y="1860061"/>
            <a:ext cx="5640370" cy="274202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tx2"/>
              </a:buClr>
              <a:buSzPct val="100000"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Listenpunkt bearbeiten</a:t>
            </a:r>
          </a:p>
        </p:txBody>
      </p:sp>
      <p:sp>
        <p:nvSpPr>
          <p:cNvPr id="24" name="Textplatzhalter 48">
            <a:extLst>
              <a:ext uri="{FF2B5EF4-FFF2-40B4-BE49-F238E27FC236}">
                <a16:creationId xmlns:a16="http://schemas.microsoft.com/office/drawing/2014/main" id="{974CCA19-3F91-D009-DD07-48FFB9F132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8207" y="1860062"/>
            <a:ext cx="5645146" cy="274202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tx2"/>
              </a:buClr>
              <a:buSzPct val="100000"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Listenpunkt bearbeiten</a:t>
            </a:r>
          </a:p>
        </p:txBody>
      </p:sp>
      <p:sp>
        <p:nvSpPr>
          <p:cNvPr id="28" name="Geschweifte Klammer links 27">
            <a:extLst>
              <a:ext uri="{FF2B5EF4-FFF2-40B4-BE49-F238E27FC236}">
                <a16:creationId xmlns:a16="http://schemas.microsoft.com/office/drawing/2014/main" id="{C993F430-2DB0-4713-F3FB-B94F07DF45AC}"/>
              </a:ext>
            </a:extLst>
          </p:cNvPr>
          <p:cNvSpPr/>
          <p:nvPr userDrawn="1"/>
        </p:nvSpPr>
        <p:spPr>
          <a:xfrm rot="16200000">
            <a:off x="8891857" y="1919691"/>
            <a:ext cx="280358" cy="5645145"/>
          </a:xfrm>
          <a:prstGeom prst="leftBrace">
            <a:avLst>
              <a:gd name="adj1" fmla="val 38997"/>
              <a:gd name="adj2" fmla="val 50000"/>
            </a:avLst>
          </a:prstGeom>
          <a:ln w="12700">
            <a:solidFill>
              <a:srgbClr val="F7A3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Inhaltsplatzhalter 17">
            <a:extLst>
              <a:ext uri="{FF2B5EF4-FFF2-40B4-BE49-F238E27FC236}">
                <a16:creationId xmlns:a16="http://schemas.microsoft.com/office/drawing/2014/main" id="{A484889F-AF8A-0099-2115-8366DAD5CF67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209463" y="4879393"/>
            <a:ext cx="5653555" cy="3270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500" b="1" i="0">
                <a:solidFill>
                  <a:schemeClr val="accent3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de-DE" dirty="0"/>
              <a:t>Bearbeiten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9916E323-5772-C74E-F302-F54E790EBBAF}"/>
              </a:ext>
            </a:extLst>
          </p:cNvPr>
          <p:cNvSpPr/>
          <p:nvPr userDrawn="1"/>
        </p:nvSpPr>
        <p:spPr>
          <a:xfrm>
            <a:off x="11798088" y="5270156"/>
            <a:ext cx="473395" cy="3168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0C74364-13ED-016A-BC6F-A999C817499E}"/>
              </a:ext>
            </a:extLst>
          </p:cNvPr>
          <p:cNvSpPr txBox="1"/>
          <p:nvPr userDrawn="1"/>
        </p:nvSpPr>
        <p:spPr>
          <a:xfrm>
            <a:off x="11791153" y="5293403"/>
            <a:ext cx="5814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F1EABB2-12C1-6C41-B5C0-DB4254D7713E}" type="slidenum">
              <a:rPr lang="de-DE" sz="1200" smtClean="0">
                <a:solidFill>
                  <a:schemeClr val="bg1">
                    <a:lumMod val="95000"/>
                  </a:schemeClr>
                </a:solidFill>
              </a:rPr>
              <a:t>‹Nr.›</a:t>
            </a:fld>
            <a:endParaRPr lang="de-DE" sz="120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13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_Tabelle_Listenpunkte_Fazit_No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9">
            <a:extLst>
              <a:ext uri="{FF2B5EF4-FFF2-40B4-BE49-F238E27FC236}">
                <a16:creationId xmlns:a16="http://schemas.microsoft.com/office/drawing/2014/main" id="{84989374-56C1-089B-7C8A-D4E0756DB3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1838" y="281062"/>
            <a:ext cx="2347822" cy="731839"/>
          </a:xfrm>
          <a:prstGeom prst="rect">
            <a:avLst/>
          </a:prstGeom>
        </p:spPr>
      </p:pic>
      <p:sp>
        <p:nvSpPr>
          <p:cNvPr id="7" name="Rechteck: abgerundete Ecken 8">
            <a:extLst>
              <a:ext uri="{FF2B5EF4-FFF2-40B4-BE49-F238E27FC236}">
                <a16:creationId xmlns:a16="http://schemas.microsoft.com/office/drawing/2014/main" id="{C6D09EF1-971B-CEC5-7DC0-60468A4E98F0}"/>
              </a:ext>
            </a:extLst>
          </p:cNvPr>
          <p:cNvSpPr/>
          <p:nvPr userDrawn="1"/>
        </p:nvSpPr>
        <p:spPr>
          <a:xfrm>
            <a:off x="-91560" y="850007"/>
            <a:ext cx="1268801" cy="39538"/>
          </a:xfrm>
          <a:prstGeom prst="roundRect">
            <a:avLst/>
          </a:prstGeom>
          <a:solidFill>
            <a:srgbClr val="6791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Inhaltsplatzhalter 39">
            <a:extLst>
              <a:ext uri="{FF2B5EF4-FFF2-40B4-BE49-F238E27FC236}">
                <a16:creationId xmlns:a16="http://schemas.microsoft.com/office/drawing/2014/main" id="{705A2663-5FA7-CD68-0CB4-5A6AA0325A0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81841" y="281062"/>
            <a:ext cx="7197725" cy="4787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500" b="1" i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5" name="Geschweifte Klammer links 14">
            <a:extLst>
              <a:ext uri="{FF2B5EF4-FFF2-40B4-BE49-F238E27FC236}">
                <a16:creationId xmlns:a16="http://schemas.microsoft.com/office/drawing/2014/main" id="{6723A3DB-0417-1D31-B596-7E1A43FF4EA1}"/>
              </a:ext>
            </a:extLst>
          </p:cNvPr>
          <p:cNvSpPr/>
          <p:nvPr userDrawn="1"/>
        </p:nvSpPr>
        <p:spPr>
          <a:xfrm rot="16200000">
            <a:off x="2960557" y="1919691"/>
            <a:ext cx="280358" cy="5645145"/>
          </a:xfrm>
          <a:prstGeom prst="leftBrace">
            <a:avLst>
              <a:gd name="adj1" fmla="val 38997"/>
              <a:gd name="adj2" fmla="val 50000"/>
            </a:avLst>
          </a:prstGeom>
          <a:ln w="12700">
            <a:solidFill>
              <a:srgbClr val="F7A3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Inhaltsplatzhalter 17">
            <a:extLst>
              <a:ext uri="{FF2B5EF4-FFF2-40B4-BE49-F238E27FC236}">
                <a16:creationId xmlns:a16="http://schemas.microsoft.com/office/drawing/2014/main" id="{D84865C2-A61B-DE85-8206-96308AB0DF31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278163" y="4879393"/>
            <a:ext cx="5653555" cy="3270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500" b="1" i="0">
                <a:solidFill>
                  <a:schemeClr val="accent3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de-DE" dirty="0"/>
              <a:t>Bearbeiten</a:t>
            </a:r>
          </a:p>
        </p:txBody>
      </p:sp>
      <p:sp>
        <p:nvSpPr>
          <p:cNvPr id="21" name="Textplatzhalter 48">
            <a:extLst>
              <a:ext uri="{FF2B5EF4-FFF2-40B4-BE49-F238E27FC236}">
                <a16:creationId xmlns:a16="http://schemas.microsoft.com/office/drawing/2014/main" id="{E32F1F37-8A91-93A5-1F9E-422C21EEDD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14239" y="1477569"/>
            <a:ext cx="5640370" cy="31245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tx2"/>
              </a:buClr>
              <a:buSzPct val="100000"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Listenpunkt bearbeiten</a:t>
            </a:r>
          </a:p>
        </p:txBody>
      </p:sp>
      <p:sp>
        <p:nvSpPr>
          <p:cNvPr id="22" name="Textplatzhalter 48">
            <a:extLst>
              <a:ext uri="{FF2B5EF4-FFF2-40B4-BE49-F238E27FC236}">
                <a16:creationId xmlns:a16="http://schemas.microsoft.com/office/drawing/2014/main" id="{AB0A2219-B356-F876-678C-F41B4907B76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78207" y="1477570"/>
            <a:ext cx="5645146" cy="312451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tx2"/>
              </a:buClr>
              <a:buSzPct val="100000"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Listenpunkt bearbeiten</a:t>
            </a:r>
          </a:p>
        </p:txBody>
      </p:sp>
      <p:sp>
        <p:nvSpPr>
          <p:cNvPr id="23" name="Geschweifte Klammer links 22">
            <a:extLst>
              <a:ext uri="{FF2B5EF4-FFF2-40B4-BE49-F238E27FC236}">
                <a16:creationId xmlns:a16="http://schemas.microsoft.com/office/drawing/2014/main" id="{D50CCF45-CE97-FC36-7341-D6842BE208B5}"/>
              </a:ext>
            </a:extLst>
          </p:cNvPr>
          <p:cNvSpPr/>
          <p:nvPr userDrawn="1"/>
        </p:nvSpPr>
        <p:spPr>
          <a:xfrm rot="16200000">
            <a:off x="8891857" y="1919691"/>
            <a:ext cx="280358" cy="5645145"/>
          </a:xfrm>
          <a:prstGeom prst="leftBrace">
            <a:avLst>
              <a:gd name="adj1" fmla="val 38997"/>
              <a:gd name="adj2" fmla="val 50000"/>
            </a:avLst>
          </a:prstGeom>
          <a:ln w="12700">
            <a:solidFill>
              <a:srgbClr val="F7A3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Inhaltsplatzhalter 17">
            <a:extLst>
              <a:ext uri="{FF2B5EF4-FFF2-40B4-BE49-F238E27FC236}">
                <a16:creationId xmlns:a16="http://schemas.microsoft.com/office/drawing/2014/main" id="{D32332DC-771A-7FDA-2F1A-0A3D89EFEE7D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209463" y="4879393"/>
            <a:ext cx="5653555" cy="3270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500" b="1" i="0">
                <a:solidFill>
                  <a:schemeClr val="accent3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de-DE" dirty="0"/>
              <a:t>Bearbeiten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3DA41CFB-C225-A872-5F23-B7F769CC7709}"/>
              </a:ext>
            </a:extLst>
          </p:cNvPr>
          <p:cNvSpPr/>
          <p:nvPr userDrawn="1"/>
        </p:nvSpPr>
        <p:spPr>
          <a:xfrm>
            <a:off x="11798088" y="5270156"/>
            <a:ext cx="473395" cy="3168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C828B0D-5F84-0C7F-4ADC-A85F4C3C84F0}"/>
              </a:ext>
            </a:extLst>
          </p:cNvPr>
          <p:cNvSpPr txBox="1"/>
          <p:nvPr userDrawn="1"/>
        </p:nvSpPr>
        <p:spPr>
          <a:xfrm>
            <a:off x="11791153" y="5293403"/>
            <a:ext cx="5814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F1EABB2-12C1-6C41-B5C0-DB4254D7713E}" type="slidenum">
              <a:rPr lang="de-DE" sz="1200" smtClean="0">
                <a:solidFill>
                  <a:schemeClr val="bg1">
                    <a:lumMod val="95000"/>
                  </a:schemeClr>
                </a:solidFill>
              </a:rPr>
              <a:t>‹Nr.›</a:t>
            </a:fld>
            <a:endParaRPr lang="de-DE" sz="120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1984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_Tabelle_Listenpunkte_Fazit_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9">
            <a:extLst>
              <a:ext uri="{FF2B5EF4-FFF2-40B4-BE49-F238E27FC236}">
                <a16:creationId xmlns:a16="http://schemas.microsoft.com/office/drawing/2014/main" id="{84989374-56C1-089B-7C8A-D4E0756DB3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1838" y="281062"/>
            <a:ext cx="2347822" cy="731839"/>
          </a:xfrm>
          <a:prstGeom prst="rect">
            <a:avLst/>
          </a:prstGeom>
        </p:spPr>
      </p:pic>
      <p:sp>
        <p:nvSpPr>
          <p:cNvPr id="8" name="Rechteck: abgerundete Ecken 8">
            <a:extLst>
              <a:ext uri="{FF2B5EF4-FFF2-40B4-BE49-F238E27FC236}">
                <a16:creationId xmlns:a16="http://schemas.microsoft.com/office/drawing/2014/main" id="{AB8685AC-391A-98CF-673A-D0688A8EF987}"/>
              </a:ext>
            </a:extLst>
          </p:cNvPr>
          <p:cNvSpPr/>
          <p:nvPr userDrawn="1"/>
        </p:nvSpPr>
        <p:spPr>
          <a:xfrm>
            <a:off x="-91560" y="850007"/>
            <a:ext cx="1268801" cy="39538"/>
          </a:xfrm>
          <a:prstGeom prst="roundRect">
            <a:avLst/>
          </a:prstGeom>
          <a:solidFill>
            <a:srgbClr val="6791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Inhaltsplatzhalter 39">
            <a:extLst>
              <a:ext uri="{FF2B5EF4-FFF2-40B4-BE49-F238E27FC236}">
                <a16:creationId xmlns:a16="http://schemas.microsoft.com/office/drawing/2014/main" id="{804EB5F5-5978-2DA3-70B7-D6A2DF9836E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81841" y="281062"/>
            <a:ext cx="7197725" cy="4787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500" b="1" i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0" name="Geschweifte Klammer links 9">
            <a:extLst>
              <a:ext uri="{FF2B5EF4-FFF2-40B4-BE49-F238E27FC236}">
                <a16:creationId xmlns:a16="http://schemas.microsoft.com/office/drawing/2014/main" id="{D7D18FFC-1B94-DED0-5E3F-0CCC8C2E96F7}"/>
              </a:ext>
            </a:extLst>
          </p:cNvPr>
          <p:cNvSpPr/>
          <p:nvPr userDrawn="1"/>
        </p:nvSpPr>
        <p:spPr>
          <a:xfrm rot="16200000">
            <a:off x="2960557" y="1919691"/>
            <a:ext cx="280358" cy="5645145"/>
          </a:xfrm>
          <a:prstGeom prst="leftBrace">
            <a:avLst>
              <a:gd name="adj1" fmla="val 38997"/>
              <a:gd name="adj2" fmla="val 50000"/>
            </a:avLst>
          </a:prstGeom>
          <a:ln w="12700">
            <a:solidFill>
              <a:srgbClr val="F7A3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Inhaltsplatzhalter 17">
            <a:extLst>
              <a:ext uri="{FF2B5EF4-FFF2-40B4-BE49-F238E27FC236}">
                <a16:creationId xmlns:a16="http://schemas.microsoft.com/office/drawing/2014/main" id="{B7D90539-B051-2A61-B2C0-FCD1CBE6340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278163" y="4879393"/>
            <a:ext cx="5653555" cy="3270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500" b="1" i="0">
                <a:solidFill>
                  <a:schemeClr val="accent3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de-DE" dirty="0"/>
              <a:t>Bearbeiten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CD2D70C9-375B-9873-D6F9-EE7C4691C34B}"/>
              </a:ext>
            </a:extLst>
          </p:cNvPr>
          <p:cNvSpPr/>
          <p:nvPr userDrawn="1"/>
        </p:nvSpPr>
        <p:spPr>
          <a:xfrm>
            <a:off x="281841" y="1282090"/>
            <a:ext cx="5645146" cy="4133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Inhaltsplatzhalter 43">
            <a:extLst>
              <a:ext uri="{FF2B5EF4-FFF2-40B4-BE49-F238E27FC236}">
                <a16:creationId xmlns:a16="http://schemas.microsoft.com/office/drawing/2014/main" id="{A36D7ACA-7C1E-E40F-D123-9A943E0411C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78207" y="1341370"/>
            <a:ext cx="5645146" cy="3231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15" name="Textplatzhalter 48">
            <a:extLst>
              <a:ext uri="{FF2B5EF4-FFF2-40B4-BE49-F238E27FC236}">
                <a16:creationId xmlns:a16="http://schemas.microsoft.com/office/drawing/2014/main" id="{72DF1F7B-3413-E790-B291-2B7ACC7674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8207" y="1860062"/>
            <a:ext cx="5645146" cy="274202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tx2"/>
              </a:buClr>
              <a:buSzPct val="100000"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Listenpunkt bearbeiten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570ABDD2-43D4-271F-FC1C-AED75415121C}"/>
              </a:ext>
            </a:extLst>
          </p:cNvPr>
          <p:cNvSpPr/>
          <p:nvPr userDrawn="1"/>
        </p:nvSpPr>
        <p:spPr>
          <a:xfrm>
            <a:off x="11798088" y="5270156"/>
            <a:ext cx="473395" cy="3168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3C046A5-CF3B-0785-42F4-F193273F41FD}"/>
              </a:ext>
            </a:extLst>
          </p:cNvPr>
          <p:cNvSpPr txBox="1"/>
          <p:nvPr userDrawn="1"/>
        </p:nvSpPr>
        <p:spPr>
          <a:xfrm>
            <a:off x="11791153" y="5293403"/>
            <a:ext cx="5814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F1EABB2-12C1-6C41-B5C0-DB4254D7713E}" type="slidenum">
              <a:rPr lang="de-DE" sz="1200" smtClean="0">
                <a:solidFill>
                  <a:schemeClr val="bg1">
                    <a:lumMod val="95000"/>
                  </a:schemeClr>
                </a:solidFill>
              </a:rPr>
              <a:t>‹Nr.›</a:t>
            </a:fld>
            <a:endParaRPr lang="de-DE" sz="120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9358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alt_Tabelle_Listenpunkte_Fazit_Links_No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9">
            <a:extLst>
              <a:ext uri="{FF2B5EF4-FFF2-40B4-BE49-F238E27FC236}">
                <a16:creationId xmlns:a16="http://schemas.microsoft.com/office/drawing/2014/main" id="{84989374-56C1-089B-7C8A-D4E0756DB3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1838" y="281062"/>
            <a:ext cx="2347822" cy="731839"/>
          </a:xfrm>
          <a:prstGeom prst="rect">
            <a:avLst/>
          </a:prstGeom>
        </p:spPr>
      </p:pic>
      <p:sp>
        <p:nvSpPr>
          <p:cNvPr id="8" name="Rechteck: abgerundete Ecken 8">
            <a:extLst>
              <a:ext uri="{FF2B5EF4-FFF2-40B4-BE49-F238E27FC236}">
                <a16:creationId xmlns:a16="http://schemas.microsoft.com/office/drawing/2014/main" id="{3021224E-1FAB-1619-D934-9D02FC0D12BE}"/>
              </a:ext>
            </a:extLst>
          </p:cNvPr>
          <p:cNvSpPr/>
          <p:nvPr userDrawn="1"/>
        </p:nvSpPr>
        <p:spPr>
          <a:xfrm>
            <a:off x="-91560" y="850007"/>
            <a:ext cx="1268801" cy="39538"/>
          </a:xfrm>
          <a:prstGeom prst="roundRect">
            <a:avLst/>
          </a:prstGeom>
          <a:solidFill>
            <a:srgbClr val="6791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Inhaltsplatzhalter 39">
            <a:extLst>
              <a:ext uri="{FF2B5EF4-FFF2-40B4-BE49-F238E27FC236}">
                <a16:creationId xmlns:a16="http://schemas.microsoft.com/office/drawing/2014/main" id="{D3BF7CB3-270F-0B31-D107-EA8B09AF233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81841" y="281062"/>
            <a:ext cx="7197725" cy="4787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500" b="1" i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0" name="Geschweifte Klammer links 9">
            <a:extLst>
              <a:ext uri="{FF2B5EF4-FFF2-40B4-BE49-F238E27FC236}">
                <a16:creationId xmlns:a16="http://schemas.microsoft.com/office/drawing/2014/main" id="{28FD0021-152E-F04F-F61B-352C4B0E6DF9}"/>
              </a:ext>
            </a:extLst>
          </p:cNvPr>
          <p:cNvSpPr/>
          <p:nvPr userDrawn="1"/>
        </p:nvSpPr>
        <p:spPr>
          <a:xfrm rot="16200000">
            <a:off x="2960557" y="1919691"/>
            <a:ext cx="280358" cy="5645145"/>
          </a:xfrm>
          <a:prstGeom prst="leftBrace">
            <a:avLst>
              <a:gd name="adj1" fmla="val 38997"/>
              <a:gd name="adj2" fmla="val 50000"/>
            </a:avLst>
          </a:prstGeom>
          <a:ln w="12700">
            <a:solidFill>
              <a:srgbClr val="F7A3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Inhaltsplatzhalter 17">
            <a:extLst>
              <a:ext uri="{FF2B5EF4-FFF2-40B4-BE49-F238E27FC236}">
                <a16:creationId xmlns:a16="http://schemas.microsoft.com/office/drawing/2014/main" id="{59A26C4B-C084-47D3-F905-DFDAC7721D69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278163" y="4879393"/>
            <a:ext cx="5653555" cy="3270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500" b="1" i="0">
                <a:solidFill>
                  <a:schemeClr val="accent3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de-DE" dirty="0"/>
              <a:t>Bearbeiten</a:t>
            </a:r>
          </a:p>
        </p:txBody>
      </p:sp>
      <p:sp>
        <p:nvSpPr>
          <p:cNvPr id="12" name="Textplatzhalter 48">
            <a:extLst>
              <a:ext uri="{FF2B5EF4-FFF2-40B4-BE49-F238E27FC236}">
                <a16:creationId xmlns:a16="http://schemas.microsoft.com/office/drawing/2014/main" id="{6A310A64-F77E-78B5-ADB0-376DDC04D1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8207" y="1477570"/>
            <a:ext cx="5645146" cy="312451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tx2"/>
              </a:buClr>
              <a:buSzPct val="100000"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Listenpunkt bearbeiten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D1F3B9E2-1132-E2E5-1844-817C9CE3ABC3}"/>
              </a:ext>
            </a:extLst>
          </p:cNvPr>
          <p:cNvSpPr/>
          <p:nvPr userDrawn="1"/>
        </p:nvSpPr>
        <p:spPr>
          <a:xfrm>
            <a:off x="11798088" y="5270156"/>
            <a:ext cx="473395" cy="3168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9B16630-4A12-C7D7-C6B2-170D37C40FF3}"/>
              </a:ext>
            </a:extLst>
          </p:cNvPr>
          <p:cNvSpPr txBox="1"/>
          <p:nvPr userDrawn="1"/>
        </p:nvSpPr>
        <p:spPr>
          <a:xfrm>
            <a:off x="11791153" y="5293403"/>
            <a:ext cx="5814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F1EABB2-12C1-6C41-B5C0-DB4254D7713E}" type="slidenum">
              <a:rPr lang="de-DE" sz="1200" smtClean="0">
                <a:solidFill>
                  <a:schemeClr val="bg1">
                    <a:lumMod val="95000"/>
                  </a:schemeClr>
                </a:solidFill>
              </a:rPr>
              <a:t>‹Nr.›</a:t>
            </a:fld>
            <a:endParaRPr lang="de-DE" sz="120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0816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alt_Tabelle_Listenpunkte_Fazit_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9">
            <a:extLst>
              <a:ext uri="{FF2B5EF4-FFF2-40B4-BE49-F238E27FC236}">
                <a16:creationId xmlns:a16="http://schemas.microsoft.com/office/drawing/2014/main" id="{84989374-56C1-089B-7C8A-D4E0756DB3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1838" y="281062"/>
            <a:ext cx="2347822" cy="731839"/>
          </a:xfrm>
          <a:prstGeom prst="rect">
            <a:avLst/>
          </a:prstGeom>
        </p:spPr>
      </p:pic>
      <p:sp>
        <p:nvSpPr>
          <p:cNvPr id="11" name="Rechteck: abgerundete Ecken 8">
            <a:extLst>
              <a:ext uri="{FF2B5EF4-FFF2-40B4-BE49-F238E27FC236}">
                <a16:creationId xmlns:a16="http://schemas.microsoft.com/office/drawing/2014/main" id="{E2B61773-D3E8-6696-AF10-FAEF45BFB60B}"/>
              </a:ext>
            </a:extLst>
          </p:cNvPr>
          <p:cNvSpPr/>
          <p:nvPr userDrawn="1"/>
        </p:nvSpPr>
        <p:spPr>
          <a:xfrm>
            <a:off x="-91560" y="850007"/>
            <a:ext cx="1268801" cy="39538"/>
          </a:xfrm>
          <a:prstGeom prst="roundRect">
            <a:avLst/>
          </a:prstGeom>
          <a:solidFill>
            <a:srgbClr val="6791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Inhaltsplatzhalter 39">
            <a:extLst>
              <a:ext uri="{FF2B5EF4-FFF2-40B4-BE49-F238E27FC236}">
                <a16:creationId xmlns:a16="http://schemas.microsoft.com/office/drawing/2014/main" id="{8ED94B17-0888-75B1-B52D-7D18EE3FFBF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81841" y="281062"/>
            <a:ext cx="7197725" cy="4787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500" b="1" i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619919B0-EFA7-BFD3-2C80-7C7192948A62}"/>
              </a:ext>
            </a:extLst>
          </p:cNvPr>
          <p:cNvSpPr/>
          <p:nvPr userDrawn="1"/>
        </p:nvSpPr>
        <p:spPr>
          <a:xfrm>
            <a:off x="6214239" y="1282089"/>
            <a:ext cx="5655420" cy="4133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Inhaltsplatzhalter 43">
            <a:extLst>
              <a:ext uri="{FF2B5EF4-FFF2-40B4-BE49-F238E27FC236}">
                <a16:creationId xmlns:a16="http://schemas.microsoft.com/office/drawing/2014/main" id="{0867F4C7-E3F7-88CA-4A59-FA6172A6F65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17872" y="1343142"/>
            <a:ext cx="5645146" cy="3231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16" name="Textplatzhalter 48">
            <a:extLst>
              <a:ext uri="{FF2B5EF4-FFF2-40B4-BE49-F238E27FC236}">
                <a16:creationId xmlns:a16="http://schemas.microsoft.com/office/drawing/2014/main" id="{5397267D-7D72-7274-C126-F9EFDFD6BCC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14238" y="1860061"/>
            <a:ext cx="5655421" cy="274202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tx2"/>
              </a:buClr>
              <a:buSzPct val="100000"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Listenpunkt bearbeiten</a:t>
            </a:r>
          </a:p>
        </p:txBody>
      </p:sp>
      <p:sp>
        <p:nvSpPr>
          <p:cNvPr id="17" name="Geschweifte Klammer links 16">
            <a:extLst>
              <a:ext uri="{FF2B5EF4-FFF2-40B4-BE49-F238E27FC236}">
                <a16:creationId xmlns:a16="http://schemas.microsoft.com/office/drawing/2014/main" id="{A61D8B3D-2C62-8B00-9B57-5BFF5DBF10AA}"/>
              </a:ext>
            </a:extLst>
          </p:cNvPr>
          <p:cNvSpPr/>
          <p:nvPr userDrawn="1"/>
        </p:nvSpPr>
        <p:spPr>
          <a:xfrm rot="16200000">
            <a:off x="8891857" y="1919691"/>
            <a:ext cx="280358" cy="5645145"/>
          </a:xfrm>
          <a:prstGeom prst="leftBrace">
            <a:avLst>
              <a:gd name="adj1" fmla="val 38997"/>
              <a:gd name="adj2" fmla="val 50000"/>
            </a:avLst>
          </a:prstGeom>
          <a:ln w="12700">
            <a:solidFill>
              <a:srgbClr val="F7A3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Inhaltsplatzhalter 17">
            <a:extLst>
              <a:ext uri="{FF2B5EF4-FFF2-40B4-BE49-F238E27FC236}">
                <a16:creationId xmlns:a16="http://schemas.microsoft.com/office/drawing/2014/main" id="{F98D6411-2E79-CD42-80C6-693F86E8BAEC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209463" y="4879393"/>
            <a:ext cx="5653555" cy="3270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500" b="1" i="0">
                <a:solidFill>
                  <a:schemeClr val="accent3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de-DE" dirty="0"/>
              <a:t>Bearbeiten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B1B0C264-3A28-9878-9598-5CD7A894FD63}"/>
              </a:ext>
            </a:extLst>
          </p:cNvPr>
          <p:cNvSpPr/>
          <p:nvPr userDrawn="1"/>
        </p:nvSpPr>
        <p:spPr>
          <a:xfrm>
            <a:off x="11798088" y="5270156"/>
            <a:ext cx="473395" cy="3168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F290E01-A26F-F5EF-949B-75AEA218A923}"/>
              </a:ext>
            </a:extLst>
          </p:cNvPr>
          <p:cNvSpPr txBox="1"/>
          <p:nvPr userDrawn="1"/>
        </p:nvSpPr>
        <p:spPr>
          <a:xfrm>
            <a:off x="11791153" y="5293403"/>
            <a:ext cx="5814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F1EABB2-12C1-6C41-B5C0-DB4254D7713E}" type="slidenum">
              <a:rPr lang="de-DE" sz="1200" smtClean="0">
                <a:solidFill>
                  <a:schemeClr val="bg1">
                    <a:lumMod val="95000"/>
                  </a:schemeClr>
                </a:solidFill>
              </a:rPr>
              <a:t>‹Nr.›</a:t>
            </a:fld>
            <a:endParaRPr lang="de-DE" sz="120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2458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_Tabelle_Listenpunkte_Fazit_Rechts_No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9">
            <a:extLst>
              <a:ext uri="{FF2B5EF4-FFF2-40B4-BE49-F238E27FC236}">
                <a16:creationId xmlns:a16="http://schemas.microsoft.com/office/drawing/2014/main" id="{84989374-56C1-089B-7C8A-D4E0756DB3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1838" y="281062"/>
            <a:ext cx="2347822" cy="731839"/>
          </a:xfrm>
          <a:prstGeom prst="rect">
            <a:avLst/>
          </a:prstGeom>
        </p:spPr>
      </p:pic>
      <p:sp>
        <p:nvSpPr>
          <p:cNvPr id="6" name="Rechteck: abgerundete Ecken 8">
            <a:extLst>
              <a:ext uri="{FF2B5EF4-FFF2-40B4-BE49-F238E27FC236}">
                <a16:creationId xmlns:a16="http://schemas.microsoft.com/office/drawing/2014/main" id="{D0C8BE78-8258-7C5C-3E68-5E786F99393C}"/>
              </a:ext>
            </a:extLst>
          </p:cNvPr>
          <p:cNvSpPr/>
          <p:nvPr userDrawn="1"/>
        </p:nvSpPr>
        <p:spPr>
          <a:xfrm>
            <a:off x="-91560" y="850007"/>
            <a:ext cx="1268801" cy="39538"/>
          </a:xfrm>
          <a:prstGeom prst="roundRect">
            <a:avLst/>
          </a:prstGeom>
          <a:solidFill>
            <a:srgbClr val="6791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Inhaltsplatzhalter 39">
            <a:extLst>
              <a:ext uri="{FF2B5EF4-FFF2-40B4-BE49-F238E27FC236}">
                <a16:creationId xmlns:a16="http://schemas.microsoft.com/office/drawing/2014/main" id="{3A615093-D597-ED27-D516-758A8DDBE49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81841" y="281062"/>
            <a:ext cx="7197725" cy="4787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500" b="1" i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8" name="Geschweifte Klammer links 7">
            <a:extLst>
              <a:ext uri="{FF2B5EF4-FFF2-40B4-BE49-F238E27FC236}">
                <a16:creationId xmlns:a16="http://schemas.microsoft.com/office/drawing/2014/main" id="{E93B307E-B71E-219E-E6A2-356D0564F030}"/>
              </a:ext>
            </a:extLst>
          </p:cNvPr>
          <p:cNvSpPr/>
          <p:nvPr userDrawn="1"/>
        </p:nvSpPr>
        <p:spPr>
          <a:xfrm rot="16200000">
            <a:off x="8896589" y="1919691"/>
            <a:ext cx="280358" cy="5645145"/>
          </a:xfrm>
          <a:prstGeom prst="leftBrace">
            <a:avLst>
              <a:gd name="adj1" fmla="val 38997"/>
              <a:gd name="adj2" fmla="val 50000"/>
            </a:avLst>
          </a:prstGeom>
          <a:ln w="12700">
            <a:solidFill>
              <a:srgbClr val="F7A3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Inhaltsplatzhalter 17">
            <a:extLst>
              <a:ext uri="{FF2B5EF4-FFF2-40B4-BE49-F238E27FC236}">
                <a16:creationId xmlns:a16="http://schemas.microsoft.com/office/drawing/2014/main" id="{62278D35-621A-7F4F-14B2-AA8189532F42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214195" y="4879393"/>
            <a:ext cx="5653555" cy="3270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500" b="1" i="0">
                <a:solidFill>
                  <a:schemeClr val="accent3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de-DE" dirty="0"/>
              <a:t>Bearbeiten</a:t>
            </a:r>
          </a:p>
        </p:txBody>
      </p:sp>
      <p:sp>
        <p:nvSpPr>
          <p:cNvPr id="11" name="Textplatzhalter 48">
            <a:extLst>
              <a:ext uri="{FF2B5EF4-FFF2-40B4-BE49-F238E27FC236}">
                <a16:creationId xmlns:a16="http://schemas.microsoft.com/office/drawing/2014/main" id="{9397DC19-514C-570A-01FA-BC3731FF19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14239" y="1477570"/>
            <a:ext cx="5645146" cy="312451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tx2"/>
              </a:buClr>
              <a:buSzPct val="100000"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Listenpunkt bearbeiten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B31AB01D-6FB0-8E29-1FB3-DA1961B8FB1F}"/>
              </a:ext>
            </a:extLst>
          </p:cNvPr>
          <p:cNvSpPr/>
          <p:nvPr userDrawn="1"/>
        </p:nvSpPr>
        <p:spPr>
          <a:xfrm>
            <a:off x="11798088" y="5270156"/>
            <a:ext cx="473395" cy="3168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9687498-46F8-EB23-7004-DFA004F077B9}"/>
              </a:ext>
            </a:extLst>
          </p:cNvPr>
          <p:cNvSpPr txBox="1"/>
          <p:nvPr userDrawn="1"/>
        </p:nvSpPr>
        <p:spPr>
          <a:xfrm>
            <a:off x="11791153" y="5293403"/>
            <a:ext cx="5814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F1EABB2-12C1-6C41-B5C0-DB4254D7713E}" type="slidenum">
              <a:rPr lang="de-DE" sz="1200" smtClean="0">
                <a:solidFill>
                  <a:schemeClr val="bg1">
                    <a:lumMod val="95000"/>
                  </a:schemeClr>
                </a:solidFill>
              </a:rPr>
              <a:t>‹Nr.›</a:t>
            </a:fld>
            <a:endParaRPr lang="de-DE" sz="120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0242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_Tabelle_Listenpunkte_Fazit_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9">
            <a:extLst>
              <a:ext uri="{FF2B5EF4-FFF2-40B4-BE49-F238E27FC236}">
                <a16:creationId xmlns:a16="http://schemas.microsoft.com/office/drawing/2014/main" id="{84989374-56C1-089B-7C8A-D4E0756DB3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1838" y="281062"/>
            <a:ext cx="2347822" cy="731839"/>
          </a:xfrm>
          <a:prstGeom prst="rect">
            <a:avLst/>
          </a:prstGeom>
        </p:spPr>
      </p:pic>
      <p:sp>
        <p:nvSpPr>
          <p:cNvPr id="6" name="Geschweifte Klammer links 5">
            <a:extLst>
              <a:ext uri="{FF2B5EF4-FFF2-40B4-BE49-F238E27FC236}">
                <a16:creationId xmlns:a16="http://schemas.microsoft.com/office/drawing/2014/main" id="{34DD01C4-52D9-5F31-40B6-B72159D84FEF}"/>
              </a:ext>
            </a:extLst>
          </p:cNvPr>
          <p:cNvSpPr/>
          <p:nvPr userDrawn="1"/>
        </p:nvSpPr>
        <p:spPr>
          <a:xfrm rot="16200000">
            <a:off x="5933779" y="-1186293"/>
            <a:ext cx="280358" cy="11591404"/>
          </a:xfrm>
          <a:prstGeom prst="leftBrace">
            <a:avLst>
              <a:gd name="adj1" fmla="val 51254"/>
              <a:gd name="adj2" fmla="val 50000"/>
            </a:avLst>
          </a:prstGeom>
          <a:ln w="12700">
            <a:solidFill>
              <a:srgbClr val="F7A3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Inhaltsplatzhalter 17">
            <a:extLst>
              <a:ext uri="{FF2B5EF4-FFF2-40B4-BE49-F238E27FC236}">
                <a16:creationId xmlns:a16="http://schemas.microsoft.com/office/drawing/2014/main" id="{4EC84BD1-AAAB-BA3B-C7F7-577C957956D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281841" y="4746538"/>
            <a:ext cx="11600652" cy="3270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500" b="1" i="0">
                <a:solidFill>
                  <a:schemeClr val="accent3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de-DE" dirty="0"/>
              <a:t>Bearbeiten</a:t>
            </a:r>
          </a:p>
        </p:txBody>
      </p:sp>
      <p:sp>
        <p:nvSpPr>
          <p:cNvPr id="7" name="Rechteck: abgerundete Ecken 8">
            <a:extLst>
              <a:ext uri="{FF2B5EF4-FFF2-40B4-BE49-F238E27FC236}">
                <a16:creationId xmlns:a16="http://schemas.microsoft.com/office/drawing/2014/main" id="{E37A75EB-05B3-CDCE-9865-931204A3AA9E}"/>
              </a:ext>
            </a:extLst>
          </p:cNvPr>
          <p:cNvSpPr/>
          <p:nvPr userDrawn="1"/>
        </p:nvSpPr>
        <p:spPr>
          <a:xfrm>
            <a:off x="-91560" y="850007"/>
            <a:ext cx="1268801" cy="39538"/>
          </a:xfrm>
          <a:prstGeom prst="roundRect">
            <a:avLst/>
          </a:prstGeom>
          <a:solidFill>
            <a:srgbClr val="6791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Inhaltsplatzhalter 39">
            <a:extLst>
              <a:ext uri="{FF2B5EF4-FFF2-40B4-BE49-F238E27FC236}">
                <a16:creationId xmlns:a16="http://schemas.microsoft.com/office/drawing/2014/main" id="{8A82D687-604E-D1C1-72DC-B58716FD66D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81841" y="281062"/>
            <a:ext cx="7197725" cy="4787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500" b="1" i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2A29307-4537-1AE0-5E5B-5C578E0DA726}"/>
              </a:ext>
            </a:extLst>
          </p:cNvPr>
          <p:cNvSpPr/>
          <p:nvPr userDrawn="1"/>
        </p:nvSpPr>
        <p:spPr>
          <a:xfrm>
            <a:off x="281841" y="1282090"/>
            <a:ext cx="11587770" cy="4133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Inhaltsplatzhalter 43">
            <a:extLst>
              <a:ext uri="{FF2B5EF4-FFF2-40B4-BE49-F238E27FC236}">
                <a16:creationId xmlns:a16="http://schemas.microsoft.com/office/drawing/2014/main" id="{9BDF5007-072C-7314-3BB6-BD4B2360F775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78207" y="1341370"/>
            <a:ext cx="11600652" cy="3231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11" name="Textplatzhalter 48">
            <a:extLst>
              <a:ext uri="{FF2B5EF4-FFF2-40B4-BE49-F238E27FC236}">
                <a16:creationId xmlns:a16="http://schemas.microsoft.com/office/drawing/2014/main" id="{C94DFF8C-5D76-F159-86B8-A2B9D14DAF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8206" y="1860062"/>
            <a:ext cx="11591405" cy="260916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tx2"/>
              </a:buClr>
              <a:buSzPct val="100000"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Listenpunkt bearbeiten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0F1479D6-44FF-9FB8-B7D3-87A516ED23F8}"/>
              </a:ext>
            </a:extLst>
          </p:cNvPr>
          <p:cNvSpPr/>
          <p:nvPr userDrawn="1"/>
        </p:nvSpPr>
        <p:spPr>
          <a:xfrm>
            <a:off x="11798088" y="5270156"/>
            <a:ext cx="473395" cy="3168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6488F03-9BB7-71CA-BA4D-4CD7EF8C201A}"/>
              </a:ext>
            </a:extLst>
          </p:cNvPr>
          <p:cNvSpPr txBox="1"/>
          <p:nvPr userDrawn="1"/>
        </p:nvSpPr>
        <p:spPr>
          <a:xfrm>
            <a:off x="11791153" y="5293403"/>
            <a:ext cx="5814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F1EABB2-12C1-6C41-B5C0-DB4254D7713E}" type="slidenum">
              <a:rPr lang="de-DE" sz="1200" smtClean="0">
                <a:solidFill>
                  <a:schemeClr val="bg1">
                    <a:lumMod val="95000"/>
                  </a:schemeClr>
                </a:solidFill>
              </a:rPr>
              <a:t>‹Nr.›</a:t>
            </a:fld>
            <a:endParaRPr lang="de-DE" sz="120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8523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_Tabelle_Listenpunkte_Fazit_FullScreen_No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9">
            <a:extLst>
              <a:ext uri="{FF2B5EF4-FFF2-40B4-BE49-F238E27FC236}">
                <a16:creationId xmlns:a16="http://schemas.microsoft.com/office/drawing/2014/main" id="{84989374-56C1-089B-7C8A-D4E0756DB3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1838" y="281062"/>
            <a:ext cx="2347822" cy="731839"/>
          </a:xfrm>
          <a:prstGeom prst="rect">
            <a:avLst/>
          </a:prstGeom>
        </p:spPr>
      </p:pic>
      <p:sp>
        <p:nvSpPr>
          <p:cNvPr id="6" name="Geschweifte Klammer links 5">
            <a:extLst>
              <a:ext uri="{FF2B5EF4-FFF2-40B4-BE49-F238E27FC236}">
                <a16:creationId xmlns:a16="http://schemas.microsoft.com/office/drawing/2014/main" id="{34DD01C4-52D9-5F31-40B6-B72159D84FEF}"/>
              </a:ext>
            </a:extLst>
          </p:cNvPr>
          <p:cNvSpPr/>
          <p:nvPr userDrawn="1"/>
        </p:nvSpPr>
        <p:spPr>
          <a:xfrm rot="16200000">
            <a:off x="5933779" y="-1186293"/>
            <a:ext cx="280358" cy="11591404"/>
          </a:xfrm>
          <a:prstGeom prst="leftBrace">
            <a:avLst>
              <a:gd name="adj1" fmla="val 51254"/>
              <a:gd name="adj2" fmla="val 50000"/>
            </a:avLst>
          </a:prstGeom>
          <a:ln w="12700">
            <a:solidFill>
              <a:srgbClr val="F7A3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Inhaltsplatzhalter 17">
            <a:extLst>
              <a:ext uri="{FF2B5EF4-FFF2-40B4-BE49-F238E27FC236}">
                <a16:creationId xmlns:a16="http://schemas.microsoft.com/office/drawing/2014/main" id="{4EC84BD1-AAAB-BA3B-C7F7-577C957956D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281841" y="4746538"/>
            <a:ext cx="11600652" cy="3270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500" b="1" i="0">
                <a:solidFill>
                  <a:schemeClr val="accent3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de-DE" dirty="0"/>
              <a:t>Bearbeiten</a:t>
            </a:r>
          </a:p>
        </p:txBody>
      </p:sp>
      <p:sp>
        <p:nvSpPr>
          <p:cNvPr id="7" name="Rechteck: abgerundete Ecken 8">
            <a:extLst>
              <a:ext uri="{FF2B5EF4-FFF2-40B4-BE49-F238E27FC236}">
                <a16:creationId xmlns:a16="http://schemas.microsoft.com/office/drawing/2014/main" id="{9468E7F8-D7DE-8FF4-F2B2-D1FA3377DEE7}"/>
              </a:ext>
            </a:extLst>
          </p:cNvPr>
          <p:cNvSpPr/>
          <p:nvPr userDrawn="1"/>
        </p:nvSpPr>
        <p:spPr>
          <a:xfrm>
            <a:off x="-91560" y="850007"/>
            <a:ext cx="1268801" cy="39538"/>
          </a:xfrm>
          <a:prstGeom prst="roundRect">
            <a:avLst/>
          </a:prstGeom>
          <a:solidFill>
            <a:srgbClr val="6791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Inhaltsplatzhalter 39">
            <a:extLst>
              <a:ext uri="{FF2B5EF4-FFF2-40B4-BE49-F238E27FC236}">
                <a16:creationId xmlns:a16="http://schemas.microsoft.com/office/drawing/2014/main" id="{6E9DA2D5-809D-4323-8EB8-3F41BFDD61B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81841" y="281062"/>
            <a:ext cx="7197725" cy="4787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500" b="1" i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9" name="Textplatzhalter 48">
            <a:extLst>
              <a:ext uri="{FF2B5EF4-FFF2-40B4-BE49-F238E27FC236}">
                <a16:creationId xmlns:a16="http://schemas.microsoft.com/office/drawing/2014/main" id="{2F8C19DA-3829-F53E-9D9C-2BB3C2FCFC7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78159" y="1477570"/>
            <a:ext cx="11591405" cy="299165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tx2"/>
              </a:buClr>
              <a:buSzPct val="100000"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Listenpunkt bearbeiten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5582713A-53E6-8887-C70C-131048CC74E7}"/>
              </a:ext>
            </a:extLst>
          </p:cNvPr>
          <p:cNvSpPr/>
          <p:nvPr userDrawn="1"/>
        </p:nvSpPr>
        <p:spPr>
          <a:xfrm>
            <a:off x="11798088" y="5270156"/>
            <a:ext cx="473395" cy="3168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421568A-E27A-9930-DBD7-4EEE28849D2D}"/>
              </a:ext>
            </a:extLst>
          </p:cNvPr>
          <p:cNvSpPr txBox="1"/>
          <p:nvPr userDrawn="1"/>
        </p:nvSpPr>
        <p:spPr>
          <a:xfrm>
            <a:off x="11791153" y="5293403"/>
            <a:ext cx="5814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F1EABB2-12C1-6C41-B5C0-DB4254D7713E}" type="slidenum">
              <a:rPr lang="de-DE" sz="1200" smtClean="0">
                <a:solidFill>
                  <a:schemeClr val="bg1">
                    <a:lumMod val="95000"/>
                  </a:schemeClr>
                </a:solidFill>
              </a:rPr>
              <a:t>‹Nr.›</a:t>
            </a:fld>
            <a:endParaRPr lang="de-DE" sz="120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728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_Mit Seitenzah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2ABB11-DE63-9BF4-04F3-D916B81A5B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4126" y="1430779"/>
            <a:ext cx="9523749" cy="1415772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algn="ctr">
              <a:defRPr sz="340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239954B-739D-2AF1-EEA8-007E911C02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4126" y="3483244"/>
            <a:ext cx="9523749" cy="791950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15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5" name="Rechteck: abgerundete Ecken 8">
            <a:extLst>
              <a:ext uri="{FF2B5EF4-FFF2-40B4-BE49-F238E27FC236}">
                <a16:creationId xmlns:a16="http://schemas.microsoft.com/office/drawing/2014/main" id="{6F36232D-E001-1748-4560-7B7C911A2D9A}"/>
              </a:ext>
            </a:extLst>
          </p:cNvPr>
          <p:cNvSpPr/>
          <p:nvPr userDrawn="1"/>
        </p:nvSpPr>
        <p:spPr>
          <a:xfrm>
            <a:off x="5461600" y="3105590"/>
            <a:ext cx="1268801" cy="39538"/>
          </a:xfrm>
          <a:prstGeom prst="roundRect">
            <a:avLst/>
          </a:prstGeom>
          <a:solidFill>
            <a:srgbClr val="6791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10165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Tabell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9">
            <a:extLst>
              <a:ext uri="{FF2B5EF4-FFF2-40B4-BE49-F238E27FC236}">
                <a16:creationId xmlns:a16="http://schemas.microsoft.com/office/drawing/2014/main" id="{84989374-56C1-089B-7C8A-D4E0756DB3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1838" y="281062"/>
            <a:ext cx="2347822" cy="731839"/>
          </a:xfrm>
          <a:prstGeom prst="rect">
            <a:avLst/>
          </a:prstGeom>
        </p:spPr>
      </p:pic>
      <p:sp>
        <p:nvSpPr>
          <p:cNvPr id="6" name="Rechteck: abgerundete Ecken 8">
            <a:extLst>
              <a:ext uri="{FF2B5EF4-FFF2-40B4-BE49-F238E27FC236}">
                <a16:creationId xmlns:a16="http://schemas.microsoft.com/office/drawing/2014/main" id="{D75FA2B4-586A-A8BB-B1ED-9C0C3ED00285}"/>
              </a:ext>
            </a:extLst>
          </p:cNvPr>
          <p:cNvSpPr/>
          <p:nvPr userDrawn="1"/>
        </p:nvSpPr>
        <p:spPr>
          <a:xfrm>
            <a:off x="-91560" y="850007"/>
            <a:ext cx="1268801" cy="39538"/>
          </a:xfrm>
          <a:prstGeom prst="roundRect">
            <a:avLst/>
          </a:prstGeom>
          <a:solidFill>
            <a:srgbClr val="6791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Inhaltsplatzhalter 39">
            <a:extLst>
              <a:ext uri="{FF2B5EF4-FFF2-40B4-BE49-F238E27FC236}">
                <a16:creationId xmlns:a16="http://schemas.microsoft.com/office/drawing/2014/main" id="{5DA5A6B2-3078-6A1B-D90F-3D8D2F6264F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81841" y="281062"/>
            <a:ext cx="7197725" cy="4787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500" b="1" i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D3C34351-5E4B-C80F-7862-CFEF3E5A0273}"/>
              </a:ext>
            </a:extLst>
          </p:cNvPr>
          <p:cNvSpPr/>
          <p:nvPr userDrawn="1"/>
        </p:nvSpPr>
        <p:spPr>
          <a:xfrm>
            <a:off x="281841" y="1282090"/>
            <a:ext cx="5645146" cy="4133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B53627B0-944A-2D57-66E8-C8623264DEBB}"/>
              </a:ext>
            </a:extLst>
          </p:cNvPr>
          <p:cNvSpPr/>
          <p:nvPr userDrawn="1"/>
        </p:nvSpPr>
        <p:spPr>
          <a:xfrm>
            <a:off x="6214239" y="1282089"/>
            <a:ext cx="5650596" cy="4133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Inhaltsplatzhalter 43">
            <a:extLst>
              <a:ext uri="{FF2B5EF4-FFF2-40B4-BE49-F238E27FC236}">
                <a16:creationId xmlns:a16="http://schemas.microsoft.com/office/drawing/2014/main" id="{A09B2DB4-2982-9C0C-ABE4-9CACE191F6C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17872" y="1343142"/>
            <a:ext cx="5645146" cy="3231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19" name="Inhaltsplatzhalter 43">
            <a:extLst>
              <a:ext uri="{FF2B5EF4-FFF2-40B4-BE49-F238E27FC236}">
                <a16:creationId xmlns:a16="http://schemas.microsoft.com/office/drawing/2014/main" id="{7C56539D-A3FB-3D87-5973-4BB84691F84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78207" y="1341370"/>
            <a:ext cx="5645146" cy="3231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22" name="Inhaltsplatzhalter 2">
            <a:extLst>
              <a:ext uri="{FF2B5EF4-FFF2-40B4-BE49-F238E27FC236}">
                <a16:creationId xmlns:a16="http://schemas.microsoft.com/office/drawing/2014/main" id="{8DCC88C2-57D1-20BE-2113-9FE037ABAEA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277818" y="1859599"/>
            <a:ext cx="5645145" cy="35918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23" name="Inhaltsplatzhalter 2">
            <a:extLst>
              <a:ext uri="{FF2B5EF4-FFF2-40B4-BE49-F238E27FC236}">
                <a16:creationId xmlns:a16="http://schemas.microsoft.com/office/drawing/2014/main" id="{40FF423C-477A-F371-DCBD-B747E89E532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214239" y="1859598"/>
            <a:ext cx="5623233" cy="35918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5DBC7F8F-5BD0-7172-41B8-868172B12CB6}"/>
              </a:ext>
            </a:extLst>
          </p:cNvPr>
          <p:cNvSpPr/>
          <p:nvPr userDrawn="1"/>
        </p:nvSpPr>
        <p:spPr>
          <a:xfrm>
            <a:off x="11798088" y="5270156"/>
            <a:ext cx="473395" cy="3168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260252C-5222-1156-1C35-C663D189199F}"/>
              </a:ext>
            </a:extLst>
          </p:cNvPr>
          <p:cNvSpPr txBox="1"/>
          <p:nvPr userDrawn="1"/>
        </p:nvSpPr>
        <p:spPr>
          <a:xfrm>
            <a:off x="11791153" y="5293403"/>
            <a:ext cx="5814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F1EABB2-12C1-6C41-B5C0-DB4254D7713E}" type="slidenum">
              <a:rPr lang="de-DE" sz="1200" smtClean="0">
                <a:solidFill>
                  <a:schemeClr val="bg1">
                    <a:lumMod val="95000"/>
                  </a:schemeClr>
                </a:solidFill>
              </a:rPr>
              <a:t>‹Nr.›</a:t>
            </a:fld>
            <a:endParaRPr lang="de-DE" sz="120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2573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nhalt_Tabelle_Text_No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9">
            <a:extLst>
              <a:ext uri="{FF2B5EF4-FFF2-40B4-BE49-F238E27FC236}">
                <a16:creationId xmlns:a16="http://schemas.microsoft.com/office/drawing/2014/main" id="{84989374-56C1-089B-7C8A-D4E0756DB3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1838" y="281062"/>
            <a:ext cx="2347822" cy="731839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7FD9C18-A51C-91F2-0905-641C58BB79BB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277818" y="1477108"/>
            <a:ext cx="5645145" cy="39743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3B19E29A-CA4B-E0B4-470F-86F3E6E82B78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214239" y="1477107"/>
            <a:ext cx="5623233" cy="39743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6" name="Rechteck: abgerundete Ecken 8">
            <a:extLst>
              <a:ext uri="{FF2B5EF4-FFF2-40B4-BE49-F238E27FC236}">
                <a16:creationId xmlns:a16="http://schemas.microsoft.com/office/drawing/2014/main" id="{1548E46A-BB6A-64CD-A0C6-C63AFB98B835}"/>
              </a:ext>
            </a:extLst>
          </p:cNvPr>
          <p:cNvSpPr/>
          <p:nvPr userDrawn="1"/>
        </p:nvSpPr>
        <p:spPr>
          <a:xfrm>
            <a:off x="-91560" y="850007"/>
            <a:ext cx="1268801" cy="39538"/>
          </a:xfrm>
          <a:prstGeom prst="roundRect">
            <a:avLst/>
          </a:prstGeom>
          <a:solidFill>
            <a:srgbClr val="6791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Inhaltsplatzhalter 39">
            <a:extLst>
              <a:ext uri="{FF2B5EF4-FFF2-40B4-BE49-F238E27FC236}">
                <a16:creationId xmlns:a16="http://schemas.microsoft.com/office/drawing/2014/main" id="{D0644DAB-D602-9360-951C-C20C6683279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81841" y="281062"/>
            <a:ext cx="7197725" cy="4787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500" b="1" i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C04D51E-1C47-5B8A-BD67-A31CD7A891D6}"/>
              </a:ext>
            </a:extLst>
          </p:cNvPr>
          <p:cNvSpPr/>
          <p:nvPr userDrawn="1"/>
        </p:nvSpPr>
        <p:spPr>
          <a:xfrm>
            <a:off x="11798088" y="5270156"/>
            <a:ext cx="473395" cy="3168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721CA9F-6A40-EDE0-3A02-D7F8BFB8F213}"/>
              </a:ext>
            </a:extLst>
          </p:cNvPr>
          <p:cNvSpPr txBox="1"/>
          <p:nvPr userDrawn="1"/>
        </p:nvSpPr>
        <p:spPr>
          <a:xfrm>
            <a:off x="11791153" y="5293403"/>
            <a:ext cx="5814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F1EABB2-12C1-6C41-B5C0-DB4254D7713E}" type="slidenum">
              <a:rPr lang="de-DE" sz="1200" smtClean="0">
                <a:solidFill>
                  <a:schemeClr val="bg1">
                    <a:lumMod val="95000"/>
                  </a:schemeClr>
                </a:solidFill>
              </a:rPr>
              <a:t>‹Nr.›</a:t>
            </a:fld>
            <a:endParaRPr lang="de-DE" sz="120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9827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_Tabelle_Text_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9">
            <a:extLst>
              <a:ext uri="{FF2B5EF4-FFF2-40B4-BE49-F238E27FC236}">
                <a16:creationId xmlns:a16="http://schemas.microsoft.com/office/drawing/2014/main" id="{84989374-56C1-089B-7C8A-D4E0756DB3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1838" y="281062"/>
            <a:ext cx="2347822" cy="731839"/>
          </a:xfrm>
          <a:prstGeom prst="rect">
            <a:avLst/>
          </a:prstGeom>
        </p:spPr>
      </p:pic>
      <p:sp>
        <p:nvSpPr>
          <p:cNvPr id="4" name="Rechteck: abgerundete Ecken 8">
            <a:extLst>
              <a:ext uri="{FF2B5EF4-FFF2-40B4-BE49-F238E27FC236}">
                <a16:creationId xmlns:a16="http://schemas.microsoft.com/office/drawing/2014/main" id="{B03C5A10-C1F6-B4EC-5F44-5B0FB289B8F4}"/>
              </a:ext>
            </a:extLst>
          </p:cNvPr>
          <p:cNvSpPr/>
          <p:nvPr userDrawn="1"/>
        </p:nvSpPr>
        <p:spPr>
          <a:xfrm>
            <a:off x="-91560" y="850007"/>
            <a:ext cx="1268801" cy="39538"/>
          </a:xfrm>
          <a:prstGeom prst="roundRect">
            <a:avLst/>
          </a:prstGeom>
          <a:solidFill>
            <a:srgbClr val="6791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Inhaltsplatzhalter 39">
            <a:extLst>
              <a:ext uri="{FF2B5EF4-FFF2-40B4-BE49-F238E27FC236}">
                <a16:creationId xmlns:a16="http://schemas.microsoft.com/office/drawing/2014/main" id="{E1F43F33-AA6A-9634-3A7B-EA158E36C1B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81841" y="281062"/>
            <a:ext cx="7197725" cy="4787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500" b="1" i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0F6B1BBF-16BA-B316-58EF-593F5592468A}"/>
              </a:ext>
            </a:extLst>
          </p:cNvPr>
          <p:cNvSpPr/>
          <p:nvPr userDrawn="1"/>
        </p:nvSpPr>
        <p:spPr>
          <a:xfrm>
            <a:off x="281841" y="1282090"/>
            <a:ext cx="5645146" cy="4133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Inhaltsplatzhalter 43">
            <a:extLst>
              <a:ext uri="{FF2B5EF4-FFF2-40B4-BE49-F238E27FC236}">
                <a16:creationId xmlns:a16="http://schemas.microsoft.com/office/drawing/2014/main" id="{BF73DF83-38EA-4367-9C16-E991E71C254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78207" y="1341370"/>
            <a:ext cx="5645146" cy="3231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62CBAD9C-9CC4-5743-F292-5DC4D321F0A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277818" y="1859599"/>
            <a:ext cx="5645145" cy="35918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549BD0D9-5C1D-3EB9-3C78-30593D86A307}"/>
              </a:ext>
            </a:extLst>
          </p:cNvPr>
          <p:cNvSpPr/>
          <p:nvPr userDrawn="1"/>
        </p:nvSpPr>
        <p:spPr>
          <a:xfrm>
            <a:off x="11798088" y="5270156"/>
            <a:ext cx="473395" cy="3168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E207DA2-E09D-7101-6763-3A1D3745592F}"/>
              </a:ext>
            </a:extLst>
          </p:cNvPr>
          <p:cNvSpPr txBox="1"/>
          <p:nvPr userDrawn="1"/>
        </p:nvSpPr>
        <p:spPr>
          <a:xfrm>
            <a:off x="11791153" y="5293403"/>
            <a:ext cx="5814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F1EABB2-12C1-6C41-B5C0-DB4254D7713E}" type="slidenum">
              <a:rPr lang="de-DE" sz="1200" smtClean="0">
                <a:solidFill>
                  <a:schemeClr val="bg1">
                    <a:lumMod val="95000"/>
                  </a:schemeClr>
                </a:solidFill>
              </a:rPr>
              <a:t>‹Nr.›</a:t>
            </a:fld>
            <a:endParaRPr lang="de-DE" sz="120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0372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nhalt_Tabelle_Text_Links_No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9">
            <a:extLst>
              <a:ext uri="{FF2B5EF4-FFF2-40B4-BE49-F238E27FC236}">
                <a16:creationId xmlns:a16="http://schemas.microsoft.com/office/drawing/2014/main" id="{84989374-56C1-089B-7C8A-D4E0756DB3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1838" y="281062"/>
            <a:ext cx="2347822" cy="731839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7FD9C18-A51C-91F2-0905-641C58BB79BB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277818" y="1477108"/>
            <a:ext cx="5645145" cy="39743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4" name="Rechteck: abgerundete Ecken 8">
            <a:extLst>
              <a:ext uri="{FF2B5EF4-FFF2-40B4-BE49-F238E27FC236}">
                <a16:creationId xmlns:a16="http://schemas.microsoft.com/office/drawing/2014/main" id="{06F9D66E-53C4-F50F-3240-01BACAB029C3}"/>
              </a:ext>
            </a:extLst>
          </p:cNvPr>
          <p:cNvSpPr/>
          <p:nvPr userDrawn="1"/>
        </p:nvSpPr>
        <p:spPr>
          <a:xfrm>
            <a:off x="-91560" y="850007"/>
            <a:ext cx="1268801" cy="39538"/>
          </a:xfrm>
          <a:prstGeom prst="roundRect">
            <a:avLst/>
          </a:prstGeom>
          <a:solidFill>
            <a:srgbClr val="6791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Inhaltsplatzhalter 39">
            <a:extLst>
              <a:ext uri="{FF2B5EF4-FFF2-40B4-BE49-F238E27FC236}">
                <a16:creationId xmlns:a16="http://schemas.microsoft.com/office/drawing/2014/main" id="{F858181A-F7F9-0F21-8D4A-756EBDE755A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81841" y="281062"/>
            <a:ext cx="7197725" cy="4787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500" b="1" i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9238108A-FB9C-D7D0-042D-297E77CD3BDA}"/>
              </a:ext>
            </a:extLst>
          </p:cNvPr>
          <p:cNvSpPr/>
          <p:nvPr userDrawn="1"/>
        </p:nvSpPr>
        <p:spPr>
          <a:xfrm>
            <a:off x="11798088" y="5270156"/>
            <a:ext cx="473395" cy="3168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66D15AF-F780-82D0-79C8-89804410B357}"/>
              </a:ext>
            </a:extLst>
          </p:cNvPr>
          <p:cNvSpPr txBox="1"/>
          <p:nvPr userDrawn="1"/>
        </p:nvSpPr>
        <p:spPr>
          <a:xfrm>
            <a:off x="11791153" y="5293403"/>
            <a:ext cx="5814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F1EABB2-12C1-6C41-B5C0-DB4254D7713E}" type="slidenum">
              <a:rPr lang="de-DE" sz="1200" smtClean="0">
                <a:solidFill>
                  <a:schemeClr val="bg1">
                    <a:lumMod val="95000"/>
                  </a:schemeClr>
                </a:solidFill>
              </a:rPr>
              <a:t>‹Nr.›</a:t>
            </a:fld>
            <a:endParaRPr lang="de-DE" sz="120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4639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_Tabelle_Text_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9">
            <a:extLst>
              <a:ext uri="{FF2B5EF4-FFF2-40B4-BE49-F238E27FC236}">
                <a16:creationId xmlns:a16="http://schemas.microsoft.com/office/drawing/2014/main" id="{84989374-56C1-089B-7C8A-D4E0756DB3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1838" y="281062"/>
            <a:ext cx="2347822" cy="731839"/>
          </a:xfrm>
          <a:prstGeom prst="rect">
            <a:avLst/>
          </a:prstGeom>
        </p:spPr>
      </p:pic>
      <p:sp>
        <p:nvSpPr>
          <p:cNvPr id="3" name="Rechteck: abgerundete Ecken 8">
            <a:extLst>
              <a:ext uri="{FF2B5EF4-FFF2-40B4-BE49-F238E27FC236}">
                <a16:creationId xmlns:a16="http://schemas.microsoft.com/office/drawing/2014/main" id="{44DF4187-FE59-A374-3701-F8C30DBFD249}"/>
              </a:ext>
            </a:extLst>
          </p:cNvPr>
          <p:cNvSpPr/>
          <p:nvPr userDrawn="1"/>
        </p:nvSpPr>
        <p:spPr>
          <a:xfrm>
            <a:off x="-91560" y="850007"/>
            <a:ext cx="1268801" cy="39538"/>
          </a:xfrm>
          <a:prstGeom prst="roundRect">
            <a:avLst/>
          </a:prstGeom>
          <a:solidFill>
            <a:srgbClr val="6791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Inhaltsplatzhalter 39">
            <a:extLst>
              <a:ext uri="{FF2B5EF4-FFF2-40B4-BE49-F238E27FC236}">
                <a16:creationId xmlns:a16="http://schemas.microsoft.com/office/drawing/2014/main" id="{35D19C79-733F-A0B9-D8F2-191AA11C12D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81841" y="281062"/>
            <a:ext cx="7197725" cy="4787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500" b="1" i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701EE8BC-EB8C-9738-DC5B-CE1EB274296C}"/>
              </a:ext>
            </a:extLst>
          </p:cNvPr>
          <p:cNvSpPr/>
          <p:nvPr userDrawn="1"/>
        </p:nvSpPr>
        <p:spPr>
          <a:xfrm>
            <a:off x="6214239" y="1282089"/>
            <a:ext cx="5650596" cy="4133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Inhaltsplatzhalter 43">
            <a:extLst>
              <a:ext uri="{FF2B5EF4-FFF2-40B4-BE49-F238E27FC236}">
                <a16:creationId xmlns:a16="http://schemas.microsoft.com/office/drawing/2014/main" id="{17648124-8344-711B-B98B-11344733433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17872" y="1343142"/>
            <a:ext cx="5645146" cy="3231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6B905175-9770-B088-8593-74A5E414EE1D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214239" y="1859598"/>
            <a:ext cx="5623233" cy="35918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ED160266-1F23-7731-B718-0142DB5C4E4C}"/>
              </a:ext>
            </a:extLst>
          </p:cNvPr>
          <p:cNvSpPr/>
          <p:nvPr userDrawn="1"/>
        </p:nvSpPr>
        <p:spPr>
          <a:xfrm>
            <a:off x="11798088" y="5270156"/>
            <a:ext cx="473395" cy="3168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610F698-7C29-9223-41F7-1892E548839A}"/>
              </a:ext>
            </a:extLst>
          </p:cNvPr>
          <p:cNvSpPr txBox="1"/>
          <p:nvPr userDrawn="1"/>
        </p:nvSpPr>
        <p:spPr>
          <a:xfrm>
            <a:off x="11791153" y="5293403"/>
            <a:ext cx="5814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F1EABB2-12C1-6C41-B5C0-DB4254D7713E}" type="slidenum">
              <a:rPr lang="de-DE" sz="1200" smtClean="0">
                <a:solidFill>
                  <a:schemeClr val="bg1">
                    <a:lumMod val="95000"/>
                  </a:schemeClr>
                </a:solidFill>
              </a:rPr>
              <a:t>‹Nr.›</a:t>
            </a:fld>
            <a:endParaRPr lang="de-DE" sz="120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3087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nhalt_Tabelle_Text_Rechts_No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9">
            <a:extLst>
              <a:ext uri="{FF2B5EF4-FFF2-40B4-BE49-F238E27FC236}">
                <a16:creationId xmlns:a16="http://schemas.microsoft.com/office/drawing/2014/main" id="{84989374-56C1-089B-7C8A-D4E0756DB3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1838" y="281062"/>
            <a:ext cx="2347822" cy="731839"/>
          </a:xfrm>
          <a:prstGeom prst="rect">
            <a:avLst/>
          </a:prstGeom>
        </p:spPr>
      </p:pic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3B19E29A-CA4B-E0B4-470F-86F3E6E82B78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214239" y="1477108"/>
            <a:ext cx="5623233" cy="39743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3" name="Rechteck: abgerundete Ecken 8">
            <a:extLst>
              <a:ext uri="{FF2B5EF4-FFF2-40B4-BE49-F238E27FC236}">
                <a16:creationId xmlns:a16="http://schemas.microsoft.com/office/drawing/2014/main" id="{1697443A-ED50-A96F-244F-1867390DC804}"/>
              </a:ext>
            </a:extLst>
          </p:cNvPr>
          <p:cNvSpPr/>
          <p:nvPr userDrawn="1"/>
        </p:nvSpPr>
        <p:spPr>
          <a:xfrm>
            <a:off x="-91560" y="850007"/>
            <a:ext cx="1268801" cy="39538"/>
          </a:xfrm>
          <a:prstGeom prst="roundRect">
            <a:avLst/>
          </a:prstGeom>
          <a:solidFill>
            <a:srgbClr val="6791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Inhaltsplatzhalter 39">
            <a:extLst>
              <a:ext uri="{FF2B5EF4-FFF2-40B4-BE49-F238E27FC236}">
                <a16:creationId xmlns:a16="http://schemas.microsoft.com/office/drawing/2014/main" id="{4AEDCE61-9A3F-9BB4-418C-1D0CAF90D05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81841" y="281062"/>
            <a:ext cx="7197725" cy="4787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500" b="1" i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C46E53F-6393-9F52-3CF3-EEB5334009F7}"/>
              </a:ext>
            </a:extLst>
          </p:cNvPr>
          <p:cNvSpPr/>
          <p:nvPr userDrawn="1"/>
        </p:nvSpPr>
        <p:spPr>
          <a:xfrm>
            <a:off x="11798088" y="5270156"/>
            <a:ext cx="473395" cy="3168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1D057E8-088F-2F5A-3CFC-8F7A8CB34330}"/>
              </a:ext>
            </a:extLst>
          </p:cNvPr>
          <p:cNvSpPr txBox="1"/>
          <p:nvPr userDrawn="1"/>
        </p:nvSpPr>
        <p:spPr>
          <a:xfrm>
            <a:off x="11791153" y="5293403"/>
            <a:ext cx="5814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F1EABB2-12C1-6C41-B5C0-DB4254D7713E}" type="slidenum">
              <a:rPr lang="de-DE" sz="1200" smtClean="0">
                <a:solidFill>
                  <a:schemeClr val="bg1">
                    <a:lumMod val="95000"/>
                  </a:schemeClr>
                </a:solidFill>
              </a:rPr>
              <a:t>‹Nr.›</a:t>
            </a:fld>
            <a:endParaRPr lang="de-DE" sz="120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7187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Text &amp; Überschrift_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9">
            <a:extLst>
              <a:ext uri="{FF2B5EF4-FFF2-40B4-BE49-F238E27FC236}">
                <a16:creationId xmlns:a16="http://schemas.microsoft.com/office/drawing/2014/main" id="{84989374-56C1-089B-7C8A-D4E0756DB3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1838" y="281062"/>
            <a:ext cx="2347822" cy="731839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7FD9C18-A51C-91F2-0905-641C58BB79BB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278208" y="1859601"/>
            <a:ext cx="11555584" cy="35918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7" name="Rechteck: abgerundete Ecken 8">
            <a:extLst>
              <a:ext uri="{FF2B5EF4-FFF2-40B4-BE49-F238E27FC236}">
                <a16:creationId xmlns:a16="http://schemas.microsoft.com/office/drawing/2014/main" id="{497D91F8-782F-8553-969B-3514A7C4FAA2}"/>
              </a:ext>
            </a:extLst>
          </p:cNvPr>
          <p:cNvSpPr/>
          <p:nvPr userDrawn="1"/>
        </p:nvSpPr>
        <p:spPr>
          <a:xfrm>
            <a:off x="-91560" y="850007"/>
            <a:ext cx="1268801" cy="39538"/>
          </a:xfrm>
          <a:prstGeom prst="roundRect">
            <a:avLst/>
          </a:prstGeom>
          <a:solidFill>
            <a:srgbClr val="6791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Inhaltsplatzhalter 39">
            <a:extLst>
              <a:ext uri="{FF2B5EF4-FFF2-40B4-BE49-F238E27FC236}">
                <a16:creationId xmlns:a16="http://schemas.microsoft.com/office/drawing/2014/main" id="{5FBF7795-304D-B79A-D6CA-96EB627B8FB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81841" y="281062"/>
            <a:ext cx="7197725" cy="4787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500" b="1" i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2B5A8EA9-BED8-CDBC-38B2-48E71F711179}"/>
              </a:ext>
            </a:extLst>
          </p:cNvPr>
          <p:cNvSpPr/>
          <p:nvPr userDrawn="1"/>
        </p:nvSpPr>
        <p:spPr>
          <a:xfrm>
            <a:off x="281841" y="1282090"/>
            <a:ext cx="11551950" cy="4133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Inhaltsplatzhalter 43">
            <a:extLst>
              <a:ext uri="{FF2B5EF4-FFF2-40B4-BE49-F238E27FC236}">
                <a16:creationId xmlns:a16="http://schemas.microsoft.com/office/drawing/2014/main" id="{53505288-C257-688D-E3C1-DAD455AD127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78207" y="1341370"/>
            <a:ext cx="11555584" cy="3231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6AE0AC86-4E33-6EB7-9BCA-A94A0E00D441}"/>
              </a:ext>
            </a:extLst>
          </p:cNvPr>
          <p:cNvSpPr/>
          <p:nvPr userDrawn="1"/>
        </p:nvSpPr>
        <p:spPr>
          <a:xfrm>
            <a:off x="11798088" y="5270156"/>
            <a:ext cx="473395" cy="3168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1CD948B-F994-B49B-98F1-C0FCE503F90B}"/>
              </a:ext>
            </a:extLst>
          </p:cNvPr>
          <p:cNvSpPr txBox="1"/>
          <p:nvPr userDrawn="1"/>
        </p:nvSpPr>
        <p:spPr>
          <a:xfrm>
            <a:off x="11791153" y="5293403"/>
            <a:ext cx="5814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F1EABB2-12C1-6C41-B5C0-DB4254D7713E}" type="slidenum">
              <a:rPr lang="de-DE" sz="1200" smtClean="0">
                <a:solidFill>
                  <a:schemeClr val="bg1">
                    <a:lumMod val="95000"/>
                  </a:schemeClr>
                </a:solidFill>
              </a:rPr>
              <a:t>‹Nr.›</a:t>
            </a:fld>
            <a:endParaRPr lang="de-DE" sz="120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2211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Text_FullScreen_No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9">
            <a:extLst>
              <a:ext uri="{FF2B5EF4-FFF2-40B4-BE49-F238E27FC236}">
                <a16:creationId xmlns:a16="http://schemas.microsoft.com/office/drawing/2014/main" id="{84989374-56C1-089B-7C8A-D4E0756DB3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1838" y="281062"/>
            <a:ext cx="2347822" cy="731839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7FD9C18-A51C-91F2-0905-641C58BB79BB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281841" y="1456878"/>
            <a:ext cx="11555632" cy="39945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6" name="Rechteck: abgerundete Ecken 8">
            <a:extLst>
              <a:ext uri="{FF2B5EF4-FFF2-40B4-BE49-F238E27FC236}">
                <a16:creationId xmlns:a16="http://schemas.microsoft.com/office/drawing/2014/main" id="{83F9EF14-4544-EA10-3662-CAF73C96D667}"/>
              </a:ext>
            </a:extLst>
          </p:cNvPr>
          <p:cNvSpPr/>
          <p:nvPr userDrawn="1"/>
        </p:nvSpPr>
        <p:spPr>
          <a:xfrm>
            <a:off x="-91560" y="850007"/>
            <a:ext cx="1268801" cy="39538"/>
          </a:xfrm>
          <a:prstGeom prst="roundRect">
            <a:avLst/>
          </a:prstGeom>
          <a:solidFill>
            <a:srgbClr val="6791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Inhaltsplatzhalter 39">
            <a:extLst>
              <a:ext uri="{FF2B5EF4-FFF2-40B4-BE49-F238E27FC236}">
                <a16:creationId xmlns:a16="http://schemas.microsoft.com/office/drawing/2014/main" id="{02CDF164-E1D0-3A02-18F8-E9EF0AD525A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81841" y="281062"/>
            <a:ext cx="7197725" cy="4787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500" b="1" i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466C574F-07E9-2D15-1DA1-E2A1C1BB3A90}"/>
              </a:ext>
            </a:extLst>
          </p:cNvPr>
          <p:cNvSpPr/>
          <p:nvPr userDrawn="1"/>
        </p:nvSpPr>
        <p:spPr>
          <a:xfrm>
            <a:off x="11798088" y="5270156"/>
            <a:ext cx="473395" cy="3168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8380EEA-0C96-FA39-2EFB-DE725A676D1C}"/>
              </a:ext>
            </a:extLst>
          </p:cNvPr>
          <p:cNvSpPr txBox="1"/>
          <p:nvPr userDrawn="1"/>
        </p:nvSpPr>
        <p:spPr>
          <a:xfrm>
            <a:off x="11791153" y="5293403"/>
            <a:ext cx="5814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F1EABB2-12C1-6C41-B5C0-DB4254D7713E}" type="slidenum">
              <a:rPr lang="de-DE" sz="1200" smtClean="0">
                <a:solidFill>
                  <a:schemeClr val="bg1">
                    <a:lumMod val="95000"/>
                  </a:schemeClr>
                </a:solidFill>
              </a:rPr>
              <a:t>‹Nr.›</a:t>
            </a:fld>
            <a:endParaRPr lang="de-DE" sz="120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7222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alt_Tabelle_Text_No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9">
            <a:extLst>
              <a:ext uri="{FF2B5EF4-FFF2-40B4-BE49-F238E27FC236}">
                <a16:creationId xmlns:a16="http://schemas.microsoft.com/office/drawing/2014/main" id="{84989374-56C1-089B-7C8A-D4E0756DB3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1838" y="281062"/>
            <a:ext cx="2347822" cy="731839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0D9F10EE-F958-C6B1-CFF8-D20A2EF4CD48}"/>
              </a:ext>
            </a:extLst>
          </p:cNvPr>
          <p:cNvSpPr/>
          <p:nvPr userDrawn="1"/>
        </p:nvSpPr>
        <p:spPr>
          <a:xfrm>
            <a:off x="6214239" y="1282089"/>
            <a:ext cx="5650596" cy="4133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Inhaltsplatzhalter 43">
            <a:extLst>
              <a:ext uri="{FF2B5EF4-FFF2-40B4-BE49-F238E27FC236}">
                <a16:creationId xmlns:a16="http://schemas.microsoft.com/office/drawing/2014/main" id="{2E83E227-C405-CDB8-1F37-85D41E05C2C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17872" y="1343142"/>
            <a:ext cx="5645146" cy="3231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637C9BAB-F224-13D5-C46F-7B6CCA5B451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214239" y="1859598"/>
            <a:ext cx="5623233" cy="35918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3630033-AF38-D338-2389-80825FF24EE8}"/>
              </a:ext>
            </a:extLst>
          </p:cNvPr>
          <p:cNvSpPr/>
          <p:nvPr userDrawn="1"/>
        </p:nvSpPr>
        <p:spPr>
          <a:xfrm>
            <a:off x="281841" y="1282090"/>
            <a:ext cx="5645146" cy="4133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Inhaltsplatzhalter 43">
            <a:extLst>
              <a:ext uri="{FF2B5EF4-FFF2-40B4-BE49-F238E27FC236}">
                <a16:creationId xmlns:a16="http://schemas.microsoft.com/office/drawing/2014/main" id="{9A169ED7-3317-77B5-9647-90532B17E93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78207" y="1341370"/>
            <a:ext cx="5645146" cy="3231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9CE653F1-04E4-C898-6612-D6F545BC2891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277818" y="1859599"/>
            <a:ext cx="5645145" cy="35918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4BA18DDF-BA83-A184-96FE-7C0387ACC7FE}"/>
              </a:ext>
            </a:extLst>
          </p:cNvPr>
          <p:cNvSpPr/>
          <p:nvPr userDrawn="1"/>
        </p:nvSpPr>
        <p:spPr>
          <a:xfrm>
            <a:off x="11798088" y="5270156"/>
            <a:ext cx="473395" cy="3168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E712F4AD-93DB-481D-1A62-5FAF592ACF34}"/>
              </a:ext>
            </a:extLst>
          </p:cNvPr>
          <p:cNvSpPr txBox="1"/>
          <p:nvPr userDrawn="1"/>
        </p:nvSpPr>
        <p:spPr>
          <a:xfrm>
            <a:off x="11791153" y="5293403"/>
            <a:ext cx="5814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F1EABB2-12C1-6C41-B5C0-DB4254D7713E}" type="slidenum">
              <a:rPr lang="de-DE" sz="1200" smtClean="0">
                <a:solidFill>
                  <a:schemeClr val="bg1">
                    <a:lumMod val="95000"/>
                  </a:schemeClr>
                </a:solidFill>
              </a:rPr>
              <a:t>‹Nr.›</a:t>
            </a:fld>
            <a:endParaRPr lang="de-DE" sz="120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997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alt_Tabelle_Text_Links_No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9">
            <a:extLst>
              <a:ext uri="{FF2B5EF4-FFF2-40B4-BE49-F238E27FC236}">
                <a16:creationId xmlns:a16="http://schemas.microsoft.com/office/drawing/2014/main" id="{84989374-56C1-089B-7C8A-D4E0756DB3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1838" y="281062"/>
            <a:ext cx="2347822" cy="731839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20510A4F-FD98-5D5B-5F64-921D6222FA31}"/>
              </a:ext>
            </a:extLst>
          </p:cNvPr>
          <p:cNvSpPr/>
          <p:nvPr userDrawn="1"/>
        </p:nvSpPr>
        <p:spPr>
          <a:xfrm>
            <a:off x="281841" y="1282090"/>
            <a:ext cx="5645146" cy="4133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Inhaltsplatzhalter 43">
            <a:extLst>
              <a:ext uri="{FF2B5EF4-FFF2-40B4-BE49-F238E27FC236}">
                <a16:creationId xmlns:a16="http://schemas.microsoft.com/office/drawing/2014/main" id="{C6D69AB2-E7A8-4D3C-51AB-46E594297E0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78207" y="1341370"/>
            <a:ext cx="5645146" cy="3231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F52B9770-8FB9-A3BE-6A72-3F44FE712534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277818" y="1859599"/>
            <a:ext cx="5645145" cy="35918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3467562D-B0F5-6BC5-EF87-07FACE51CE10}"/>
              </a:ext>
            </a:extLst>
          </p:cNvPr>
          <p:cNvSpPr/>
          <p:nvPr userDrawn="1"/>
        </p:nvSpPr>
        <p:spPr>
          <a:xfrm>
            <a:off x="11798088" y="5270156"/>
            <a:ext cx="473395" cy="3168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F6CBAF2-84C9-8191-BABA-F57A2FEF3D0B}"/>
              </a:ext>
            </a:extLst>
          </p:cNvPr>
          <p:cNvSpPr txBox="1"/>
          <p:nvPr userDrawn="1"/>
        </p:nvSpPr>
        <p:spPr>
          <a:xfrm>
            <a:off x="11791153" y="5293403"/>
            <a:ext cx="5814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F1EABB2-12C1-6C41-B5C0-DB4254D7713E}" type="slidenum">
              <a:rPr lang="de-DE" sz="1200" smtClean="0">
                <a:solidFill>
                  <a:schemeClr val="bg1">
                    <a:lumMod val="95000"/>
                  </a:schemeClr>
                </a:solidFill>
              </a:rPr>
              <a:t>‹Nr.›</a:t>
            </a:fld>
            <a:endParaRPr lang="de-DE" sz="120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870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Tabelle_Listen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69C35A9C-CAA9-E8D6-D065-AE507D3EB2B7}"/>
              </a:ext>
            </a:extLst>
          </p:cNvPr>
          <p:cNvSpPr/>
          <p:nvPr userDrawn="1"/>
        </p:nvSpPr>
        <p:spPr>
          <a:xfrm>
            <a:off x="11798088" y="5270156"/>
            <a:ext cx="473395" cy="3168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Grafik 19">
            <a:extLst>
              <a:ext uri="{FF2B5EF4-FFF2-40B4-BE49-F238E27FC236}">
                <a16:creationId xmlns:a16="http://schemas.microsoft.com/office/drawing/2014/main" id="{84989374-56C1-089B-7C8A-D4E0756DB3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1838" y="281062"/>
            <a:ext cx="2347822" cy="731839"/>
          </a:xfrm>
          <a:prstGeom prst="rect">
            <a:avLst/>
          </a:prstGeom>
        </p:spPr>
      </p:pic>
      <p:sp>
        <p:nvSpPr>
          <p:cNvPr id="16" name="Rechteck: abgerundete Ecken 8">
            <a:extLst>
              <a:ext uri="{FF2B5EF4-FFF2-40B4-BE49-F238E27FC236}">
                <a16:creationId xmlns:a16="http://schemas.microsoft.com/office/drawing/2014/main" id="{A579DFF5-66D9-2F6E-A3C7-1874E12FDF31}"/>
              </a:ext>
            </a:extLst>
          </p:cNvPr>
          <p:cNvSpPr/>
          <p:nvPr userDrawn="1"/>
        </p:nvSpPr>
        <p:spPr>
          <a:xfrm>
            <a:off x="-91560" y="850007"/>
            <a:ext cx="1268801" cy="39538"/>
          </a:xfrm>
          <a:prstGeom prst="roundRect">
            <a:avLst/>
          </a:prstGeom>
          <a:solidFill>
            <a:srgbClr val="6791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7307C776-31AC-16A1-D5EF-AD102403444E}"/>
              </a:ext>
            </a:extLst>
          </p:cNvPr>
          <p:cNvSpPr/>
          <p:nvPr userDrawn="1"/>
        </p:nvSpPr>
        <p:spPr>
          <a:xfrm>
            <a:off x="281841" y="1282090"/>
            <a:ext cx="5645146" cy="4133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64DEA057-E12B-D5C0-73E8-7DF2EA429AE0}"/>
              </a:ext>
            </a:extLst>
          </p:cNvPr>
          <p:cNvSpPr/>
          <p:nvPr userDrawn="1"/>
        </p:nvSpPr>
        <p:spPr>
          <a:xfrm>
            <a:off x="6214239" y="1282089"/>
            <a:ext cx="5650596" cy="4133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Inhaltsplatzhalter 39">
            <a:extLst>
              <a:ext uri="{FF2B5EF4-FFF2-40B4-BE49-F238E27FC236}">
                <a16:creationId xmlns:a16="http://schemas.microsoft.com/office/drawing/2014/main" id="{DD63D939-79E7-EF1B-06B5-6A0DFA6F1F3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81841" y="281062"/>
            <a:ext cx="7197725" cy="4787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500" b="1" i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44" name="Inhaltsplatzhalter 43">
            <a:extLst>
              <a:ext uri="{FF2B5EF4-FFF2-40B4-BE49-F238E27FC236}">
                <a16:creationId xmlns:a16="http://schemas.microsoft.com/office/drawing/2014/main" id="{AFE0C172-A4E0-2E88-1CB9-EB669719DB6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17872" y="1343142"/>
            <a:ext cx="5645146" cy="3231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45" name="Inhaltsplatzhalter 43">
            <a:extLst>
              <a:ext uri="{FF2B5EF4-FFF2-40B4-BE49-F238E27FC236}">
                <a16:creationId xmlns:a16="http://schemas.microsoft.com/office/drawing/2014/main" id="{54F74AC3-C50C-D04E-FAE8-D06D1244EC4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78207" y="1341370"/>
            <a:ext cx="5645146" cy="3231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50" name="Textplatzhalter 48">
            <a:extLst>
              <a:ext uri="{FF2B5EF4-FFF2-40B4-BE49-F238E27FC236}">
                <a16:creationId xmlns:a16="http://schemas.microsoft.com/office/drawing/2014/main" id="{4B58C368-17A5-9AC7-D94A-40CD8C1B67D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14239" y="1860062"/>
            <a:ext cx="5620852" cy="359187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tx2"/>
              </a:buClr>
              <a:buSzPct val="100000"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Listenpunkt bearbeiten</a:t>
            </a:r>
          </a:p>
        </p:txBody>
      </p:sp>
      <p:sp>
        <p:nvSpPr>
          <p:cNvPr id="59" name="Textplatzhalter 48">
            <a:extLst>
              <a:ext uri="{FF2B5EF4-FFF2-40B4-BE49-F238E27FC236}">
                <a16:creationId xmlns:a16="http://schemas.microsoft.com/office/drawing/2014/main" id="{28DD0550-B3B5-BD3A-DDC9-42530145741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8207" y="1860062"/>
            <a:ext cx="5645146" cy="35918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tx2"/>
              </a:buClr>
              <a:buSzPct val="100000"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Listenpunkt bearbeiten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CA9CBA65-9EAB-AEA0-1483-EB2D0C879039}"/>
              </a:ext>
            </a:extLst>
          </p:cNvPr>
          <p:cNvSpPr txBox="1"/>
          <p:nvPr userDrawn="1"/>
        </p:nvSpPr>
        <p:spPr>
          <a:xfrm>
            <a:off x="11791153" y="5293403"/>
            <a:ext cx="5814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F1EABB2-12C1-6C41-B5C0-DB4254D7713E}" type="slidenum">
              <a:rPr lang="de-DE" sz="1200" smtClean="0">
                <a:solidFill>
                  <a:schemeClr val="bg1">
                    <a:lumMod val="95000"/>
                  </a:schemeClr>
                </a:solidFill>
              </a:rPr>
              <a:t>‹Nr.›</a:t>
            </a:fld>
            <a:endParaRPr lang="de-DE" sz="120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4965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nhalt_Tabelle_Text_Rechts_No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9">
            <a:extLst>
              <a:ext uri="{FF2B5EF4-FFF2-40B4-BE49-F238E27FC236}">
                <a16:creationId xmlns:a16="http://schemas.microsoft.com/office/drawing/2014/main" id="{84989374-56C1-089B-7C8A-D4E0756DB3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1838" y="281062"/>
            <a:ext cx="2347822" cy="731839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9EF58AA0-D986-DCB1-ECE3-1003EBA2B5CD}"/>
              </a:ext>
            </a:extLst>
          </p:cNvPr>
          <p:cNvSpPr/>
          <p:nvPr userDrawn="1"/>
        </p:nvSpPr>
        <p:spPr>
          <a:xfrm>
            <a:off x="6214239" y="1282089"/>
            <a:ext cx="5650596" cy="4133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Inhaltsplatzhalter 43">
            <a:extLst>
              <a:ext uri="{FF2B5EF4-FFF2-40B4-BE49-F238E27FC236}">
                <a16:creationId xmlns:a16="http://schemas.microsoft.com/office/drawing/2014/main" id="{5CD3275E-C8CB-A3BD-76F4-F3BB46999DF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17872" y="1343142"/>
            <a:ext cx="5645146" cy="3231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395B5A39-ECC0-71E2-A109-6E81BC617FA1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214239" y="1859598"/>
            <a:ext cx="5623233" cy="35918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81F4D2B2-10E7-F2B6-78D0-39E4C2C6E521}"/>
              </a:ext>
            </a:extLst>
          </p:cNvPr>
          <p:cNvSpPr/>
          <p:nvPr userDrawn="1"/>
        </p:nvSpPr>
        <p:spPr>
          <a:xfrm>
            <a:off x="11798088" y="5270156"/>
            <a:ext cx="473395" cy="3168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280AE00-B13F-65A7-0A07-D32AB7CDB9A7}"/>
              </a:ext>
            </a:extLst>
          </p:cNvPr>
          <p:cNvSpPr txBox="1"/>
          <p:nvPr userDrawn="1"/>
        </p:nvSpPr>
        <p:spPr>
          <a:xfrm>
            <a:off x="11791153" y="5293403"/>
            <a:ext cx="5814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F1EABB2-12C1-6C41-B5C0-DB4254D7713E}" type="slidenum">
              <a:rPr lang="de-DE" sz="1200" smtClean="0">
                <a:solidFill>
                  <a:schemeClr val="bg1">
                    <a:lumMod val="95000"/>
                  </a:schemeClr>
                </a:solidFill>
              </a:rPr>
              <a:t>‹Nr.›</a:t>
            </a:fld>
            <a:endParaRPr lang="de-DE" sz="120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3587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Text_FullScreen_No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9">
            <a:extLst>
              <a:ext uri="{FF2B5EF4-FFF2-40B4-BE49-F238E27FC236}">
                <a16:creationId xmlns:a16="http://schemas.microsoft.com/office/drawing/2014/main" id="{84989374-56C1-089B-7C8A-D4E0756DB3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1838" y="281062"/>
            <a:ext cx="2347822" cy="731839"/>
          </a:xfrm>
          <a:prstGeom prst="rect">
            <a:avLst/>
          </a:prstGeom>
        </p:spPr>
      </p:pic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D4004D1B-13A3-3E6D-57A2-3E602227802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281841" y="1456878"/>
            <a:ext cx="11555632" cy="39945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157255B8-C318-8B5B-8BBA-CD427989C740}"/>
              </a:ext>
            </a:extLst>
          </p:cNvPr>
          <p:cNvSpPr/>
          <p:nvPr userDrawn="1"/>
        </p:nvSpPr>
        <p:spPr>
          <a:xfrm>
            <a:off x="11798088" y="5270156"/>
            <a:ext cx="473395" cy="3168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DE971EE-B157-A018-4848-5D99484CB669}"/>
              </a:ext>
            </a:extLst>
          </p:cNvPr>
          <p:cNvSpPr txBox="1"/>
          <p:nvPr userDrawn="1"/>
        </p:nvSpPr>
        <p:spPr>
          <a:xfrm>
            <a:off x="11791153" y="5293403"/>
            <a:ext cx="5814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F1EABB2-12C1-6C41-B5C0-DB4254D7713E}" type="slidenum">
              <a:rPr lang="de-DE" sz="1200" smtClean="0">
                <a:solidFill>
                  <a:schemeClr val="bg1">
                    <a:lumMod val="95000"/>
                  </a:schemeClr>
                </a:solidFill>
              </a:rPr>
              <a:t>‹Nr.›</a:t>
            </a:fld>
            <a:endParaRPr lang="de-DE" sz="120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9504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Mit Seitenzah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2ABB11-DE63-9BF4-04F3-D916B81A5B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7895" y="1321960"/>
            <a:ext cx="9523749" cy="1415772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239954B-739D-2AF1-EEA8-007E911C02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94936" y="3429000"/>
            <a:ext cx="9523749" cy="791950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5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pic>
        <p:nvPicPr>
          <p:cNvPr id="19" name="Grafik 9" descr="Ein Bild, das Logo enthält.&#10;&#10;Beschreibung automatisch generiert.">
            <a:extLst>
              <a:ext uri="{FF2B5EF4-FFF2-40B4-BE49-F238E27FC236}">
                <a16:creationId xmlns:a16="http://schemas.microsoft.com/office/drawing/2014/main" id="{A387FDC6-6983-172E-5BFF-B7303A39F4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243" y="1273473"/>
            <a:ext cx="1318599" cy="152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7037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_Mit Seitenzah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2ABB11-DE63-9BF4-04F3-D916B81A5B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4126" y="1430779"/>
            <a:ext cx="9523749" cy="1415772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algn="ctr">
              <a:defRPr sz="340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239954B-739D-2AF1-EEA8-007E911C02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4126" y="3483244"/>
            <a:ext cx="9523749" cy="791950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15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5" name="Rechteck: abgerundete Ecken 8">
            <a:extLst>
              <a:ext uri="{FF2B5EF4-FFF2-40B4-BE49-F238E27FC236}">
                <a16:creationId xmlns:a16="http://schemas.microsoft.com/office/drawing/2014/main" id="{6F36232D-E001-1748-4560-7B7C911A2D9A}"/>
              </a:ext>
            </a:extLst>
          </p:cNvPr>
          <p:cNvSpPr/>
          <p:nvPr userDrawn="1"/>
        </p:nvSpPr>
        <p:spPr>
          <a:xfrm>
            <a:off x="5461600" y="3105590"/>
            <a:ext cx="1268801" cy="39538"/>
          </a:xfrm>
          <a:prstGeom prst="roundRect">
            <a:avLst/>
          </a:prstGeom>
          <a:solidFill>
            <a:srgbClr val="6791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5343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Tabelle_Listen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69C35A9C-CAA9-E8D6-D065-AE507D3EB2B7}"/>
              </a:ext>
            </a:extLst>
          </p:cNvPr>
          <p:cNvSpPr/>
          <p:nvPr userDrawn="1"/>
        </p:nvSpPr>
        <p:spPr>
          <a:xfrm>
            <a:off x="11798088" y="5270156"/>
            <a:ext cx="473395" cy="3168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Grafik 19">
            <a:extLst>
              <a:ext uri="{FF2B5EF4-FFF2-40B4-BE49-F238E27FC236}">
                <a16:creationId xmlns:a16="http://schemas.microsoft.com/office/drawing/2014/main" id="{84989374-56C1-089B-7C8A-D4E0756DB3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1838" y="281062"/>
            <a:ext cx="2347822" cy="731839"/>
          </a:xfrm>
          <a:prstGeom prst="rect">
            <a:avLst/>
          </a:prstGeom>
        </p:spPr>
      </p:pic>
      <p:sp>
        <p:nvSpPr>
          <p:cNvPr id="16" name="Rechteck: abgerundete Ecken 8">
            <a:extLst>
              <a:ext uri="{FF2B5EF4-FFF2-40B4-BE49-F238E27FC236}">
                <a16:creationId xmlns:a16="http://schemas.microsoft.com/office/drawing/2014/main" id="{A579DFF5-66D9-2F6E-A3C7-1874E12FDF31}"/>
              </a:ext>
            </a:extLst>
          </p:cNvPr>
          <p:cNvSpPr/>
          <p:nvPr userDrawn="1"/>
        </p:nvSpPr>
        <p:spPr>
          <a:xfrm>
            <a:off x="-91560" y="850007"/>
            <a:ext cx="1268801" cy="39538"/>
          </a:xfrm>
          <a:prstGeom prst="roundRect">
            <a:avLst/>
          </a:prstGeom>
          <a:solidFill>
            <a:srgbClr val="6791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7307C776-31AC-16A1-D5EF-AD102403444E}"/>
              </a:ext>
            </a:extLst>
          </p:cNvPr>
          <p:cNvSpPr/>
          <p:nvPr userDrawn="1"/>
        </p:nvSpPr>
        <p:spPr>
          <a:xfrm>
            <a:off x="281841" y="1282090"/>
            <a:ext cx="5645146" cy="4133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64DEA057-E12B-D5C0-73E8-7DF2EA429AE0}"/>
              </a:ext>
            </a:extLst>
          </p:cNvPr>
          <p:cNvSpPr/>
          <p:nvPr userDrawn="1"/>
        </p:nvSpPr>
        <p:spPr>
          <a:xfrm>
            <a:off x="6214239" y="1282089"/>
            <a:ext cx="5650596" cy="4133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Inhaltsplatzhalter 39">
            <a:extLst>
              <a:ext uri="{FF2B5EF4-FFF2-40B4-BE49-F238E27FC236}">
                <a16:creationId xmlns:a16="http://schemas.microsoft.com/office/drawing/2014/main" id="{DD63D939-79E7-EF1B-06B5-6A0DFA6F1F3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81841" y="281062"/>
            <a:ext cx="7197725" cy="4787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500" b="1" i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44" name="Inhaltsplatzhalter 43">
            <a:extLst>
              <a:ext uri="{FF2B5EF4-FFF2-40B4-BE49-F238E27FC236}">
                <a16:creationId xmlns:a16="http://schemas.microsoft.com/office/drawing/2014/main" id="{AFE0C172-A4E0-2E88-1CB9-EB669719DB6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17872" y="1343142"/>
            <a:ext cx="5645146" cy="3231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45" name="Inhaltsplatzhalter 43">
            <a:extLst>
              <a:ext uri="{FF2B5EF4-FFF2-40B4-BE49-F238E27FC236}">
                <a16:creationId xmlns:a16="http://schemas.microsoft.com/office/drawing/2014/main" id="{54F74AC3-C50C-D04E-FAE8-D06D1244EC4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78207" y="1341370"/>
            <a:ext cx="5645146" cy="3231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50" name="Textplatzhalter 48">
            <a:extLst>
              <a:ext uri="{FF2B5EF4-FFF2-40B4-BE49-F238E27FC236}">
                <a16:creationId xmlns:a16="http://schemas.microsoft.com/office/drawing/2014/main" id="{4B58C368-17A5-9AC7-D94A-40CD8C1B67D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14239" y="1860062"/>
            <a:ext cx="5620852" cy="359187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tx2"/>
              </a:buClr>
              <a:buSzPct val="100000"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Listenpunkt bearbeiten</a:t>
            </a:r>
          </a:p>
        </p:txBody>
      </p:sp>
      <p:sp>
        <p:nvSpPr>
          <p:cNvPr id="59" name="Textplatzhalter 48">
            <a:extLst>
              <a:ext uri="{FF2B5EF4-FFF2-40B4-BE49-F238E27FC236}">
                <a16:creationId xmlns:a16="http://schemas.microsoft.com/office/drawing/2014/main" id="{28DD0550-B3B5-BD3A-DDC9-42530145741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8207" y="1860062"/>
            <a:ext cx="5645146" cy="35918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tx2"/>
              </a:buClr>
              <a:buSzPct val="100000"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Listenpunkt bearbeiten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CA9CBA65-9EAB-AEA0-1483-EB2D0C879039}"/>
              </a:ext>
            </a:extLst>
          </p:cNvPr>
          <p:cNvSpPr txBox="1"/>
          <p:nvPr userDrawn="1"/>
        </p:nvSpPr>
        <p:spPr>
          <a:xfrm>
            <a:off x="11791153" y="5293403"/>
            <a:ext cx="5814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F1EABB2-12C1-6C41-B5C0-DB4254D7713E}" type="slidenum">
              <a:rPr lang="de-DE" sz="1200" smtClean="0">
                <a:solidFill>
                  <a:schemeClr val="bg1">
                    <a:lumMod val="95000"/>
                  </a:schemeClr>
                </a:solidFill>
              </a:rPr>
              <a:t>‹Nr.›</a:t>
            </a:fld>
            <a:endParaRPr lang="de-DE" sz="120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1599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_Tabelle_Listenpunkte_No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9">
            <a:extLst>
              <a:ext uri="{FF2B5EF4-FFF2-40B4-BE49-F238E27FC236}">
                <a16:creationId xmlns:a16="http://schemas.microsoft.com/office/drawing/2014/main" id="{84989374-56C1-089B-7C8A-D4E0756DB3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1838" y="281062"/>
            <a:ext cx="2347822" cy="731839"/>
          </a:xfrm>
          <a:prstGeom prst="rect">
            <a:avLst/>
          </a:prstGeom>
        </p:spPr>
      </p:pic>
      <p:sp>
        <p:nvSpPr>
          <p:cNvPr id="50" name="Textplatzhalter 48">
            <a:extLst>
              <a:ext uri="{FF2B5EF4-FFF2-40B4-BE49-F238E27FC236}">
                <a16:creationId xmlns:a16="http://schemas.microsoft.com/office/drawing/2014/main" id="{4B58C368-17A5-9AC7-D94A-40CD8C1B67D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14239" y="1477570"/>
            <a:ext cx="5620852" cy="39743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tx2"/>
              </a:buClr>
              <a:buSzPct val="100000"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Listenpunkt bearbeiten</a:t>
            </a:r>
          </a:p>
        </p:txBody>
      </p:sp>
      <p:sp>
        <p:nvSpPr>
          <p:cNvPr id="59" name="Textplatzhalter 48">
            <a:extLst>
              <a:ext uri="{FF2B5EF4-FFF2-40B4-BE49-F238E27FC236}">
                <a16:creationId xmlns:a16="http://schemas.microsoft.com/office/drawing/2014/main" id="{28DD0550-B3B5-BD3A-DDC9-42530145741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8207" y="1477570"/>
            <a:ext cx="5645146" cy="397436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tx2"/>
              </a:buClr>
              <a:buSzPct val="100000"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Listenpunkt bearbeiten</a:t>
            </a:r>
          </a:p>
        </p:txBody>
      </p:sp>
      <p:sp>
        <p:nvSpPr>
          <p:cNvPr id="3" name="Rechteck: abgerundete Ecken 8">
            <a:extLst>
              <a:ext uri="{FF2B5EF4-FFF2-40B4-BE49-F238E27FC236}">
                <a16:creationId xmlns:a16="http://schemas.microsoft.com/office/drawing/2014/main" id="{3AEBEFCD-7FA2-A12E-6593-8A9FB8852ACC}"/>
              </a:ext>
            </a:extLst>
          </p:cNvPr>
          <p:cNvSpPr/>
          <p:nvPr userDrawn="1"/>
        </p:nvSpPr>
        <p:spPr>
          <a:xfrm>
            <a:off x="-91560" y="850007"/>
            <a:ext cx="1268801" cy="39538"/>
          </a:xfrm>
          <a:prstGeom prst="roundRect">
            <a:avLst/>
          </a:prstGeom>
          <a:solidFill>
            <a:srgbClr val="6791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Inhaltsplatzhalter 39">
            <a:extLst>
              <a:ext uri="{FF2B5EF4-FFF2-40B4-BE49-F238E27FC236}">
                <a16:creationId xmlns:a16="http://schemas.microsoft.com/office/drawing/2014/main" id="{F757A2EF-5528-395B-CAC9-65E3C25AD2F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81841" y="281062"/>
            <a:ext cx="7197725" cy="4787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500" b="1" i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E176FC2C-4907-0002-ECBD-00A55905E22D}"/>
              </a:ext>
            </a:extLst>
          </p:cNvPr>
          <p:cNvSpPr/>
          <p:nvPr userDrawn="1"/>
        </p:nvSpPr>
        <p:spPr>
          <a:xfrm>
            <a:off x="11798088" y="5270156"/>
            <a:ext cx="473395" cy="3168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C11D7F9-C02E-B3A9-8AF8-6340B76A6062}"/>
              </a:ext>
            </a:extLst>
          </p:cNvPr>
          <p:cNvSpPr txBox="1"/>
          <p:nvPr userDrawn="1"/>
        </p:nvSpPr>
        <p:spPr>
          <a:xfrm>
            <a:off x="11791153" y="5293403"/>
            <a:ext cx="5814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F1EABB2-12C1-6C41-B5C0-DB4254D7713E}" type="slidenum">
              <a:rPr lang="de-DE" sz="1200" smtClean="0">
                <a:solidFill>
                  <a:schemeClr val="bg1">
                    <a:lumMod val="95000"/>
                  </a:schemeClr>
                </a:solidFill>
              </a:rPr>
              <a:t>‹Nr.›</a:t>
            </a:fld>
            <a:endParaRPr lang="de-DE" sz="120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4794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_Tabelle_Listenpunkte_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9">
            <a:extLst>
              <a:ext uri="{FF2B5EF4-FFF2-40B4-BE49-F238E27FC236}">
                <a16:creationId xmlns:a16="http://schemas.microsoft.com/office/drawing/2014/main" id="{84989374-56C1-089B-7C8A-D4E0756DB3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1838" y="281062"/>
            <a:ext cx="2347822" cy="731839"/>
          </a:xfrm>
          <a:prstGeom prst="rect">
            <a:avLst/>
          </a:prstGeom>
        </p:spPr>
      </p:pic>
      <p:sp>
        <p:nvSpPr>
          <p:cNvPr id="6" name="Rechteck: abgerundete Ecken 8">
            <a:extLst>
              <a:ext uri="{FF2B5EF4-FFF2-40B4-BE49-F238E27FC236}">
                <a16:creationId xmlns:a16="http://schemas.microsoft.com/office/drawing/2014/main" id="{EBB88977-8A89-DA5C-DC4C-4C80D3F3C069}"/>
              </a:ext>
            </a:extLst>
          </p:cNvPr>
          <p:cNvSpPr/>
          <p:nvPr userDrawn="1"/>
        </p:nvSpPr>
        <p:spPr>
          <a:xfrm>
            <a:off x="-91560" y="850007"/>
            <a:ext cx="1268801" cy="39538"/>
          </a:xfrm>
          <a:prstGeom prst="roundRect">
            <a:avLst/>
          </a:prstGeom>
          <a:solidFill>
            <a:srgbClr val="6791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Inhaltsplatzhalter 39">
            <a:extLst>
              <a:ext uri="{FF2B5EF4-FFF2-40B4-BE49-F238E27FC236}">
                <a16:creationId xmlns:a16="http://schemas.microsoft.com/office/drawing/2014/main" id="{76E2A912-F0B4-507B-F7A6-D068D4309AC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81841" y="281062"/>
            <a:ext cx="7197725" cy="4787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500" b="1" i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0E090211-2B8E-7A99-88D6-4BD0C0E2BDBD}"/>
              </a:ext>
            </a:extLst>
          </p:cNvPr>
          <p:cNvSpPr/>
          <p:nvPr userDrawn="1"/>
        </p:nvSpPr>
        <p:spPr>
          <a:xfrm>
            <a:off x="281841" y="1282090"/>
            <a:ext cx="5645146" cy="4133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Inhaltsplatzhalter 43">
            <a:extLst>
              <a:ext uri="{FF2B5EF4-FFF2-40B4-BE49-F238E27FC236}">
                <a16:creationId xmlns:a16="http://schemas.microsoft.com/office/drawing/2014/main" id="{8F203687-583F-6F69-54AB-4482C69E3AD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78207" y="1341370"/>
            <a:ext cx="5645146" cy="3231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11" name="Textplatzhalter 48">
            <a:extLst>
              <a:ext uri="{FF2B5EF4-FFF2-40B4-BE49-F238E27FC236}">
                <a16:creationId xmlns:a16="http://schemas.microsoft.com/office/drawing/2014/main" id="{BEA02A86-2702-1BFC-A143-774480F0520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8207" y="1860062"/>
            <a:ext cx="5645146" cy="35918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tx2"/>
              </a:buClr>
              <a:buSzPct val="100000"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Listenpunkt bearbeiten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218BA6CD-74D9-3726-0CE9-48373AA5DE94}"/>
              </a:ext>
            </a:extLst>
          </p:cNvPr>
          <p:cNvSpPr/>
          <p:nvPr userDrawn="1"/>
        </p:nvSpPr>
        <p:spPr>
          <a:xfrm>
            <a:off x="11798088" y="5270156"/>
            <a:ext cx="473395" cy="3168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9ADB4C6-AAF9-6B8D-D177-C79090D0315C}"/>
              </a:ext>
            </a:extLst>
          </p:cNvPr>
          <p:cNvSpPr txBox="1"/>
          <p:nvPr userDrawn="1"/>
        </p:nvSpPr>
        <p:spPr>
          <a:xfrm>
            <a:off x="11791153" y="5293403"/>
            <a:ext cx="5814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F1EABB2-12C1-6C41-B5C0-DB4254D7713E}" type="slidenum">
              <a:rPr lang="de-DE" sz="1200" smtClean="0">
                <a:solidFill>
                  <a:schemeClr val="bg1">
                    <a:lumMod val="95000"/>
                  </a:schemeClr>
                </a:solidFill>
              </a:rPr>
              <a:t>‹Nr.›</a:t>
            </a:fld>
            <a:endParaRPr lang="de-DE" sz="120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1907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alt_Tabelle_Listenpunkte_Links_no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9">
            <a:extLst>
              <a:ext uri="{FF2B5EF4-FFF2-40B4-BE49-F238E27FC236}">
                <a16:creationId xmlns:a16="http://schemas.microsoft.com/office/drawing/2014/main" id="{84989374-56C1-089B-7C8A-D4E0756DB3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1838" y="281062"/>
            <a:ext cx="2347822" cy="731839"/>
          </a:xfrm>
          <a:prstGeom prst="rect">
            <a:avLst/>
          </a:prstGeom>
        </p:spPr>
      </p:pic>
      <p:sp>
        <p:nvSpPr>
          <p:cNvPr id="3" name="Rechteck: abgerundete Ecken 8">
            <a:extLst>
              <a:ext uri="{FF2B5EF4-FFF2-40B4-BE49-F238E27FC236}">
                <a16:creationId xmlns:a16="http://schemas.microsoft.com/office/drawing/2014/main" id="{5EB6EA98-DAC7-4977-85BC-C3703E9D205C}"/>
              </a:ext>
            </a:extLst>
          </p:cNvPr>
          <p:cNvSpPr/>
          <p:nvPr userDrawn="1"/>
        </p:nvSpPr>
        <p:spPr>
          <a:xfrm>
            <a:off x="-91560" y="850007"/>
            <a:ext cx="1268801" cy="39538"/>
          </a:xfrm>
          <a:prstGeom prst="roundRect">
            <a:avLst/>
          </a:prstGeom>
          <a:solidFill>
            <a:srgbClr val="6791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Inhaltsplatzhalter 39">
            <a:extLst>
              <a:ext uri="{FF2B5EF4-FFF2-40B4-BE49-F238E27FC236}">
                <a16:creationId xmlns:a16="http://schemas.microsoft.com/office/drawing/2014/main" id="{2F7C3EDA-4374-753C-60F3-2409759C2E6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81841" y="281062"/>
            <a:ext cx="7197725" cy="4787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500" b="1" i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6" name="Textplatzhalter 48">
            <a:extLst>
              <a:ext uri="{FF2B5EF4-FFF2-40B4-BE49-F238E27FC236}">
                <a16:creationId xmlns:a16="http://schemas.microsoft.com/office/drawing/2014/main" id="{49347F23-9947-0AC6-94B6-43ACA48B02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8207" y="1477570"/>
            <a:ext cx="5645146" cy="397436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tx2"/>
              </a:buClr>
              <a:buSzPct val="100000"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Listenpunkt bearbeiten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AC8E862A-57FC-4395-4BD8-8C918CB5E9B5}"/>
              </a:ext>
            </a:extLst>
          </p:cNvPr>
          <p:cNvSpPr/>
          <p:nvPr userDrawn="1"/>
        </p:nvSpPr>
        <p:spPr>
          <a:xfrm>
            <a:off x="11798088" y="5270156"/>
            <a:ext cx="473395" cy="3168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C1C4F8C-B7AF-AC5D-FC5A-094491151F0A}"/>
              </a:ext>
            </a:extLst>
          </p:cNvPr>
          <p:cNvSpPr txBox="1"/>
          <p:nvPr userDrawn="1"/>
        </p:nvSpPr>
        <p:spPr>
          <a:xfrm>
            <a:off x="11791153" y="5293403"/>
            <a:ext cx="5814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F1EABB2-12C1-6C41-B5C0-DB4254D7713E}" type="slidenum">
              <a:rPr lang="de-DE" sz="1200" smtClean="0">
                <a:solidFill>
                  <a:schemeClr val="bg1">
                    <a:lumMod val="95000"/>
                  </a:schemeClr>
                </a:solidFill>
              </a:rPr>
              <a:t>‹Nr.›</a:t>
            </a:fld>
            <a:endParaRPr lang="de-DE" sz="120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085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alt_Tabelle_Listenpunkte_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9">
            <a:extLst>
              <a:ext uri="{FF2B5EF4-FFF2-40B4-BE49-F238E27FC236}">
                <a16:creationId xmlns:a16="http://schemas.microsoft.com/office/drawing/2014/main" id="{84989374-56C1-089B-7C8A-D4E0756DB3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1838" y="281062"/>
            <a:ext cx="2347822" cy="731839"/>
          </a:xfrm>
          <a:prstGeom prst="rect">
            <a:avLst/>
          </a:prstGeom>
        </p:spPr>
      </p:pic>
      <p:sp>
        <p:nvSpPr>
          <p:cNvPr id="6" name="Rechteck: abgerundete Ecken 8">
            <a:extLst>
              <a:ext uri="{FF2B5EF4-FFF2-40B4-BE49-F238E27FC236}">
                <a16:creationId xmlns:a16="http://schemas.microsoft.com/office/drawing/2014/main" id="{F105BA07-B83F-59FC-1EE5-80A1E6166AFD}"/>
              </a:ext>
            </a:extLst>
          </p:cNvPr>
          <p:cNvSpPr/>
          <p:nvPr userDrawn="1"/>
        </p:nvSpPr>
        <p:spPr>
          <a:xfrm>
            <a:off x="-91560" y="850007"/>
            <a:ext cx="1268801" cy="39538"/>
          </a:xfrm>
          <a:prstGeom prst="roundRect">
            <a:avLst/>
          </a:prstGeom>
          <a:solidFill>
            <a:srgbClr val="6791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Inhaltsplatzhalter 39">
            <a:extLst>
              <a:ext uri="{FF2B5EF4-FFF2-40B4-BE49-F238E27FC236}">
                <a16:creationId xmlns:a16="http://schemas.microsoft.com/office/drawing/2014/main" id="{EC2B9C37-EF95-2585-EDE3-586F871EC80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81841" y="281062"/>
            <a:ext cx="7197725" cy="4787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500" b="1" i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EC47DF9C-7173-63AC-C173-B28D010859C8}"/>
              </a:ext>
            </a:extLst>
          </p:cNvPr>
          <p:cNvSpPr/>
          <p:nvPr userDrawn="1"/>
        </p:nvSpPr>
        <p:spPr>
          <a:xfrm>
            <a:off x="6214239" y="1282089"/>
            <a:ext cx="5650596" cy="4133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Inhaltsplatzhalter 43">
            <a:extLst>
              <a:ext uri="{FF2B5EF4-FFF2-40B4-BE49-F238E27FC236}">
                <a16:creationId xmlns:a16="http://schemas.microsoft.com/office/drawing/2014/main" id="{4CDDB4DE-7F99-F942-2571-EBA2304E9B5E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17872" y="1343142"/>
            <a:ext cx="5645146" cy="3231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11" name="Textplatzhalter 48">
            <a:extLst>
              <a:ext uri="{FF2B5EF4-FFF2-40B4-BE49-F238E27FC236}">
                <a16:creationId xmlns:a16="http://schemas.microsoft.com/office/drawing/2014/main" id="{D8101AC4-C4B0-22BA-03FC-ABA27938F5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14239" y="1860062"/>
            <a:ext cx="5620852" cy="359187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tx2"/>
              </a:buClr>
              <a:buSzPct val="100000"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Listenpunkt bearbeiten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2A63BDF0-62D4-183B-C98F-715D66EEDF1A}"/>
              </a:ext>
            </a:extLst>
          </p:cNvPr>
          <p:cNvSpPr/>
          <p:nvPr userDrawn="1"/>
        </p:nvSpPr>
        <p:spPr>
          <a:xfrm>
            <a:off x="11798088" y="5270156"/>
            <a:ext cx="473395" cy="3168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2B7AE8F-7C82-7B61-A5DD-740204672583}"/>
              </a:ext>
            </a:extLst>
          </p:cNvPr>
          <p:cNvSpPr txBox="1"/>
          <p:nvPr userDrawn="1"/>
        </p:nvSpPr>
        <p:spPr>
          <a:xfrm>
            <a:off x="11791153" y="5293403"/>
            <a:ext cx="5814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F1EABB2-12C1-6C41-B5C0-DB4254D7713E}" type="slidenum">
              <a:rPr lang="de-DE" sz="1200" smtClean="0">
                <a:solidFill>
                  <a:schemeClr val="bg1">
                    <a:lumMod val="95000"/>
                  </a:schemeClr>
                </a:solidFill>
              </a:rPr>
              <a:t>‹Nr.›</a:t>
            </a:fld>
            <a:endParaRPr lang="de-DE" sz="120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5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nhalt_Tabelle_Listenpunkte_Rechts_No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9">
            <a:extLst>
              <a:ext uri="{FF2B5EF4-FFF2-40B4-BE49-F238E27FC236}">
                <a16:creationId xmlns:a16="http://schemas.microsoft.com/office/drawing/2014/main" id="{84989374-56C1-089B-7C8A-D4E0756DB3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1838" y="281062"/>
            <a:ext cx="2347822" cy="731839"/>
          </a:xfrm>
          <a:prstGeom prst="rect">
            <a:avLst/>
          </a:prstGeom>
        </p:spPr>
      </p:pic>
      <p:sp>
        <p:nvSpPr>
          <p:cNvPr id="3" name="Rechteck: abgerundete Ecken 8">
            <a:extLst>
              <a:ext uri="{FF2B5EF4-FFF2-40B4-BE49-F238E27FC236}">
                <a16:creationId xmlns:a16="http://schemas.microsoft.com/office/drawing/2014/main" id="{B72D4986-CF7A-0435-BF37-0860813AEA8E}"/>
              </a:ext>
            </a:extLst>
          </p:cNvPr>
          <p:cNvSpPr/>
          <p:nvPr userDrawn="1"/>
        </p:nvSpPr>
        <p:spPr>
          <a:xfrm>
            <a:off x="-91560" y="850007"/>
            <a:ext cx="1268801" cy="39538"/>
          </a:xfrm>
          <a:prstGeom prst="roundRect">
            <a:avLst/>
          </a:prstGeom>
          <a:solidFill>
            <a:srgbClr val="6791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Inhaltsplatzhalter 39">
            <a:extLst>
              <a:ext uri="{FF2B5EF4-FFF2-40B4-BE49-F238E27FC236}">
                <a16:creationId xmlns:a16="http://schemas.microsoft.com/office/drawing/2014/main" id="{397805AA-BF1A-0573-B4F0-A7C59914A34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81841" y="281062"/>
            <a:ext cx="7197725" cy="4787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500" b="1" i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6" name="Textplatzhalter 48">
            <a:extLst>
              <a:ext uri="{FF2B5EF4-FFF2-40B4-BE49-F238E27FC236}">
                <a16:creationId xmlns:a16="http://schemas.microsoft.com/office/drawing/2014/main" id="{2C48C65F-4F42-AC1A-2C97-D2618B3859B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14239" y="1477570"/>
            <a:ext cx="5620852" cy="39743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tx2"/>
              </a:buClr>
              <a:buSzPct val="100000"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Listenpunkt bearbeiten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AC49D211-77B7-C733-531F-3E76A4EFE92D}"/>
              </a:ext>
            </a:extLst>
          </p:cNvPr>
          <p:cNvSpPr/>
          <p:nvPr userDrawn="1"/>
        </p:nvSpPr>
        <p:spPr>
          <a:xfrm>
            <a:off x="11798088" y="5270156"/>
            <a:ext cx="473395" cy="3168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B186F3B-1B67-8A58-4BD3-76C4FAD599F3}"/>
              </a:ext>
            </a:extLst>
          </p:cNvPr>
          <p:cNvSpPr txBox="1"/>
          <p:nvPr userDrawn="1"/>
        </p:nvSpPr>
        <p:spPr>
          <a:xfrm>
            <a:off x="11791153" y="5293403"/>
            <a:ext cx="5814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F1EABB2-12C1-6C41-B5C0-DB4254D7713E}" type="slidenum">
              <a:rPr lang="de-DE" sz="1200" smtClean="0">
                <a:solidFill>
                  <a:schemeClr val="bg1">
                    <a:lumMod val="95000"/>
                  </a:schemeClr>
                </a:solidFill>
              </a:rPr>
              <a:t>‹Nr.›</a:t>
            </a:fld>
            <a:endParaRPr lang="de-DE" sz="120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436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_Tabelle_Listenpunkte_No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9">
            <a:extLst>
              <a:ext uri="{FF2B5EF4-FFF2-40B4-BE49-F238E27FC236}">
                <a16:creationId xmlns:a16="http://schemas.microsoft.com/office/drawing/2014/main" id="{84989374-56C1-089B-7C8A-D4E0756DB3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1838" y="281062"/>
            <a:ext cx="2347822" cy="731839"/>
          </a:xfrm>
          <a:prstGeom prst="rect">
            <a:avLst/>
          </a:prstGeom>
        </p:spPr>
      </p:pic>
      <p:sp>
        <p:nvSpPr>
          <p:cNvPr id="50" name="Textplatzhalter 48">
            <a:extLst>
              <a:ext uri="{FF2B5EF4-FFF2-40B4-BE49-F238E27FC236}">
                <a16:creationId xmlns:a16="http://schemas.microsoft.com/office/drawing/2014/main" id="{4B58C368-17A5-9AC7-D94A-40CD8C1B67D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14239" y="1477570"/>
            <a:ext cx="5620852" cy="39743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tx2"/>
              </a:buClr>
              <a:buSzPct val="100000"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Listenpunkt bearbeiten</a:t>
            </a:r>
          </a:p>
        </p:txBody>
      </p:sp>
      <p:sp>
        <p:nvSpPr>
          <p:cNvPr id="59" name="Textplatzhalter 48">
            <a:extLst>
              <a:ext uri="{FF2B5EF4-FFF2-40B4-BE49-F238E27FC236}">
                <a16:creationId xmlns:a16="http://schemas.microsoft.com/office/drawing/2014/main" id="{28DD0550-B3B5-BD3A-DDC9-42530145741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8207" y="1477570"/>
            <a:ext cx="5645146" cy="397436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tx2"/>
              </a:buClr>
              <a:buSzPct val="100000"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Listenpunkt bearbeiten</a:t>
            </a:r>
          </a:p>
        </p:txBody>
      </p:sp>
      <p:sp>
        <p:nvSpPr>
          <p:cNvPr id="3" name="Rechteck: abgerundete Ecken 8">
            <a:extLst>
              <a:ext uri="{FF2B5EF4-FFF2-40B4-BE49-F238E27FC236}">
                <a16:creationId xmlns:a16="http://schemas.microsoft.com/office/drawing/2014/main" id="{3AEBEFCD-7FA2-A12E-6593-8A9FB8852ACC}"/>
              </a:ext>
            </a:extLst>
          </p:cNvPr>
          <p:cNvSpPr/>
          <p:nvPr userDrawn="1"/>
        </p:nvSpPr>
        <p:spPr>
          <a:xfrm>
            <a:off x="-91560" y="850007"/>
            <a:ext cx="1268801" cy="39538"/>
          </a:xfrm>
          <a:prstGeom prst="roundRect">
            <a:avLst/>
          </a:prstGeom>
          <a:solidFill>
            <a:srgbClr val="6791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Inhaltsplatzhalter 39">
            <a:extLst>
              <a:ext uri="{FF2B5EF4-FFF2-40B4-BE49-F238E27FC236}">
                <a16:creationId xmlns:a16="http://schemas.microsoft.com/office/drawing/2014/main" id="{F757A2EF-5528-395B-CAC9-65E3C25AD2F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81841" y="281062"/>
            <a:ext cx="7197725" cy="4787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500" b="1" i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E176FC2C-4907-0002-ECBD-00A55905E22D}"/>
              </a:ext>
            </a:extLst>
          </p:cNvPr>
          <p:cNvSpPr/>
          <p:nvPr userDrawn="1"/>
        </p:nvSpPr>
        <p:spPr>
          <a:xfrm>
            <a:off x="11798088" y="5270156"/>
            <a:ext cx="473395" cy="3168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C11D7F9-C02E-B3A9-8AF8-6340B76A6062}"/>
              </a:ext>
            </a:extLst>
          </p:cNvPr>
          <p:cNvSpPr txBox="1"/>
          <p:nvPr userDrawn="1"/>
        </p:nvSpPr>
        <p:spPr>
          <a:xfrm>
            <a:off x="11791153" y="5293403"/>
            <a:ext cx="5814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F1EABB2-12C1-6C41-B5C0-DB4254D7713E}" type="slidenum">
              <a:rPr lang="de-DE" sz="1200" smtClean="0">
                <a:solidFill>
                  <a:schemeClr val="bg1">
                    <a:lumMod val="95000"/>
                  </a:schemeClr>
                </a:solidFill>
              </a:rPr>
              <a:t>‹Nr.›</a:t>
            </a:fld>
            <a:endParaRPr lang="de-DE" sz="120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7587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Listenpunkte &amp; Überschrift_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9">
            <a:extLst>
              <a:ext uri="{FF2B5EF4-FFF2-40B4-BE49-F238E27FC236}">
                <a16:creationId xmlns:a16="http://schemas.microsoft.com/office/drawing/2014/main" id="{84989374-56C1-089B-7C8A-D4E0756DB3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1838" y="281062"/>
            <a:ext cx="2347822" cy="731839"/>
          </a:xfrm>
          <a:prstGeom prst="rect">
            <a:avLst/>
          </a:prstGeom>
        </p:spPr>
      </p:pic>
      <p:sp>
        <p:nvSpPr>
          <p:cNvPr id="6" name="Rechteck: abgerundete Ecken 8">
            <a:extLst>
              <a:ext uri="{FF2B5EF4-FFF2-40B4-BE49-F238E27FC236}">
                <a16:creationId xmlns:a16="http://schemas.microsoft.com/office/drawing/2014/main" id="{79EC726E-4FB6-BD63-1696-73F0B9C748F6}"/>
              </a:ext>
            </a:extLst>
          </p:cNvPr>
          <p:cNvSpPr/>
          <p:nvPr userDrawn="1"/>
        </p:nvSpPr>
        <p:spPr>
          <a:xfrm>
            <a:off x="-91560" y="850007"/>
            <a:ext cx="1268801" cy="39538"/>
          </a:xfrm>
          <a:prstGeom prst="roundRect">
            <a:avLst/>
          </a:prstGeom>
          <a:solidFill>
            <a:srgbClr val="6791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Inhaltsplatzhalter 39">
            <a:extLst>
              <a:ext uri="{FF2B5EF4-FFF2-40B4-BE49-F238E27FC236}">
                <a16:creationId xmlns:a16="http://schemas.microsoft.com/office/drawing/2014/main" id="{9E706070-2A48-4912-16DD-DA191694417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81841" y="281062"/>
            <a:ext cx="7197725" cy="4787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500" b="1" i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1BE3A038-18B5-154E-4D9D-AD008C1947A5}"/>
              </a:ext>
            </a:extLst>
          </p:cNvPr>
          <p:cNvSpPr/>
          <p:nvPr userDrawn="1"/>
        </p:nvSpPr>
        <p:spPr>
          <a:xfrm>
            <a:off x="281841" y="1282090"/>
            <a:ext cx="11551950" cy="4133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Inhaltsplatzhalter 43">
            <a:extLst>
              <a:ext uri="{FF2B5EF4-FFF2-40B4-BE49-F238E27FC236}">
                <a16:creationId xmlns:a16="http://schemas.microsoft.com/office/drawing/2014/main" id="{79DED948-B5C4-3130-F387-76831631A4E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78207" y="1341370"/>
            <a:ext cx="11555584" cy="3231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13" name="Textplatzhalter 48">
            <a:extLst>
              <a:ext uri="{FF2B5EF4-FFF2-40B4-BE49-F238E27FC236}">
                <a16:creationId xmlns:a16="http://schemas.microsoft.com/office/drawing/2014/main" id="{D77142FA-2536-A24E-2BB0-425EFFE1685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8206" y="1860062"/>
            <a:ext cx="11527631" cy="35918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tx2"/>
              </a:buClr>
              <a:buSzPct val="100000"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Listenpunkt bearbeiten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3D1ED66C-4DED-37CC-E304-5CFB9F2AC618}"/>
              </a:ext>
            </a:extLst>
          </p:cNvPr>
          <p:cNvSpPr/>
          <p:nvPr userDrawn="1"/>
        </p:nvSpPr>
        <p:spPr>
          <a:xfrm>
            <a:off x="11798088" y="5270156"/>
            <a:ext cx="473395" cy="3168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FFCAF33-8D21-3920-A402-DC194129FF73}"/>
              </a:ext>
            </a:extLst>
          </p:cNvPr>
          <p:cNvSpPr txBox="1"/>
          <p:nvPr userDrawn="1"/>
        </p:nvSpPr>
        <p:spPr>
          <a:xfrm>
            <a:off x="11791153" y="5293403"/>
            <a:ext cx="5814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F1EABB2-12C1-6C41-B5C0-DB4254D7713E}" type="slidenum">
              <a:rPr lang="de-DE" sz="1200" smtClean="0">
                <a:solidFill>
                  <a:schemeClr val="bg1">
                    <a:lumMod val="95000"/>
                  </a:schemeClr>
                </a:solidFill>
              </a:rPr>
              <a:t>‹Nr.›</a:t>
            </a:fld>
            <a:endParaRPr lang="de-DE" sz="120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227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Listenpunkte_Ohne Titel_FullScreen_No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9">
            <a:extLst>
              <a:ext uri="{FF2B5EF4-FFF2-40B4-BE49-F238E27FC236}">
                <a16:creationId xmlns:a16="http://schemas.microsoft.com/office/drawing/2014/main" id="{84989374-56C1-089B-7C8A-D4E0756DB3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1838" y="281062"/>
            <a:ext cx="2347822" cy="731839"/>
          </a:xfrm>
          <a:prstGeom prst="rect">
            <a:avLst/>
          </a:prstGeom>
        </p:spPr>
      </p:pic>
      <p:sp>
        <p:nvSpPr>
          <p:cNvPr id="2" name="Textplatzhalter 48">
            <a:extLst>
              <a:ext uri="{FF2B5EF4-FFF2-40B4-BE49-F238E27FC236}">
                <a16:creationId xmlns:a16="http://schemas.microsoft.com/office/drawing/2014/main" id="{C2CF1F7B-824E-932B-092F-7D9DD58FD8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8160" y="1477570"/>
            <a:ext cx="11584858" cy="397436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tx2"/>
              </a:buClr>
              <a:buSzPct val="100000"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Listenpunkt bearbeiten</a:t>
            </a:r>
          </a:p>
        </p:txBody>
      </p:sp>
      <p:sp>
        <p:nvSpPr>
          <p:cNvPr id="4" name="Rechteck: abgerundete Ecken 8">
            <a:extLst>
              <a:ext uri="{FF2B5EF4-FFF2-40B4-BE49-F238E27FC236}">
                <a16:creationId xmlns:a16="http://schemas.microsoft.com/office/drawing/2014/main" id="{CF14CA26-8F67-F932-EA08-3330EB6603EC}"/>
              </a:ext>
            </a:extLst>
          </p:cNvPr>
          <p:cNvSpPr/>
          <p:nvPr userDrawn="1"/>
        </p:nvSpPr>
        <p:spPr>
          <a:xfrm>
            <a:off x="-91560" y="850007"/>
            <a:ext cx="1268801" cy="39538"/>
          </a:xfrm>
          <a:prstGeom prst="roundRect">
            <a:avLst/>
          </a:prstGeom>
          <a:solidFill>
            <a:srgbClr val="6791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Inhaltsplatzhalter 39">
            <a:extLst>
              <a:ext uri="{FF2B5EF4-FFF2-40B4-BE49-F238E27FC236}">
                <a16:creationId xmlns:a16="http://schemas.microsoft.com/office/drawing/2014/main" id="{404C1768-21B1-E86E-CB6A-4953E0D6CFF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81841" y="281062"/>
            <a:ext cx="7197725" cy="4787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500" b="1" i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4789813F-22D5-E901-69B0-A198FD96DD9F}"/>
              </a:ext>
            </a:extLst>
          </p:cNvPr>
          <p:cNvSpPr/>
          <p:nvPr userDrawn="1"/>
        </p:nvSpPr>
        <p:spPr>
          <a:xfrm>
            <a:off x="11798088" y="5270156"/>
            <a:ext cx="473395" cy="3168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55BA1AF-5C86-8A3C-A055-F42119A701CD}"/>
              </a:ext>
            </a:extLst>
          </p:cNvPr>
          <p:cNvSpPr txBox="1"/>
          <p:nvPr userDrawn="1"/>
        </p:nvSpPr>
        <p:spPr>
          <a:xfrm>
            <a:off x="11791153" y="5293403"/>
            <a:ext cx="5814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F1EABB2-12C1-6C41-B5C0-DB4254D7713E}" type="slidenum">
              <a:rPr lang="de-DE" sz="1200" smtClean="0">
                <a:solidFill>
                  <a:schemeClr val="bg1">
                    <a:lumMod val="95000"/>
                  </a:schemeClr>
                </a:solidFill>
              </a:rPr>
              <a:t>‹Nr.›</a:t>
            </a:fld>
            <a:endParaRPr lang="de-DE" sz="120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0013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_Listenpunkte_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9">
            <a:extLst>
              <a:ext uri="{FF2B5EF4-FFF2-40B4-BE49-F238E27FC236}">
                <a16:creationId xmlns:a16="http://schemas.microsoft.com/office/drawing/2014/main" id="{84989374-56C1-089B-7C8A-D4E0756DB3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1838" y="281062"/>
            <a:ext cx="2347822" cy="731839"/>
          </a:xfrm>
          <a:prstGeom prst="rect">
            <a:avLst/>
          </a:prstGeom>
        </p:spPr>
      </p:pic>
      <p:sp>
        <p:nvSpPr>
          <p:cNvPr id="2" name="Textplatzhalter 48">
            <a:extLst>
              <a:ext uri="{FF2B5EF4-FFF2-40B4-BE49-F238E27FC236}">
                <a16:creationId xmlns:a16="http://schemas.microsoft.com/office/drawing/2014/main" id="{F1E4CF4C-490E-B592-9D51-AD937B31BE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8160" y="1477570"/>
            <a:ext cx="11584858" cy="397436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tx2"/>
              </a:buClr>
              <a:buSzPct val="100000"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Listenpunkt bearbeiten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BA2F3687-40E7-06C9-8CBE-3E0C559D7B71}"/>
              </a:ext>
            </a:extLst>
          </p:cNvPr>
          <p:cNvSpPr/>
          <p:nvPr userDrawn="1"/>
        </p:nvSpPr>
        <p:spPr>
          <a:xfrm>
            <a:off x="11798088" y="5270156"/>
            <a:ext cx="473395" cy="3168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291E670-0F6E-4B11-6171-F246DF1557C0}"/>
              </a:ext>
            </a:extLst>
          </p:cNvPr>
          <p:cNvSpPr txBox="1"/>
          <p:nvPr userDrawn="1"/>
        </p:nvSpPr>
        <p:spPr>
          <a:xfrm>
            <a:off x="11791153" y="5293403"/>
            <a:ext cx="5814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F1EABB2-12C1-6C41-B5C0-DB4254D7713E}" type="slidenum">
              <a:rPr lang="de-DE" sz="1200" smtClean="0">
                <a:solidFill>
                  <a:schemeClr val="bg1">
                    <a:lumMod val="95000"/>
                  </a:schemeClr>
                </a:solidFill>
              </a:rPr>
              <a:t>‹Nr.›</a:t>
            </a:fld>
            <a:endParaRPr lang="de-DE" sz="120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826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Tabelle_Listenpunkte_Faz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9">
            <a:extLst>
              <a:ext uri="{FF2B5EF4-FFF2-40B4-BE49-F238E27FC236}">
                <a16:creationId xmlns:a16="http://schemas.microsoft.com/office/drawing/2014/main" id="{84989374-56C1-089B-7C8A-D4E0756DB3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1838" y="281062"/>
            <a:ext cx="2347822" cy="731839"/>
          </a:xfrm>
          <a:prstGeom prst="rect">
            <a:avLst/>
          </a:prstGeom>
        </p:spPr>
      </p:pic>
      <p:sp>
        <p:nvSpPr>
          <p:cNvPr id="6" name="Geschweifte Klammer links 5">
            <a:extLst>
              <a:ext uri="{FF2B5EF4-FFF2-40B4-BE49-F238E27FC236}">
                <a16:creationId xmlns:a16="http://schemas.microsoft.com/office/drawing/2014/main" id="{34DD01C4-52D9-5F31-40B6-B72159D84FEF}"/>
              </a:ext>
            </a:extLst>
          </p:cNvPr>
          <p:cNvSpPr/>
          <p:nvPr userDrawn="1"/>
        </p:nvSpPr>
        <p:spPr>
          <a:xfrm rot="16200000">
            <a:off x="2960557" y="1919691"/>
            <a:ext cx="280358" cy="5645145"/>
          </a:xfrm>
          <a:prstGeom prst="leftBrace">
            <a:avLst>
              <a:gd name="adj1" fmla="val 38997"/>
              <a:gd name="adj2" fmla="val 50000"/>
            </a:avLst>
          </a:prstGeom>
          <a:ln w="12700">
            <a:solidFill>
              <a:srgbClr val="F7A3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Inhaltsplatzhalter 17">
            <a:extLst>
              <a:ext uri="{FF2B5EF4-FFF2-40B4-BE49-F238E27FC236}">
                <a16:creationId xmlns:a16="http://schemas.microsoft.com/office/drawing/2014/main" id="{4EC84BD1-AAAB-BA3B-C7F7-577C957956D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278163" y="4879393"/>
            <a:ext cx="5653555" cy="3270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500" b="1" i="0">
                <a:solidFill>
                  <a:schemeClr val="accent3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de-DE" dirty="0"/>
              <a:t>Bearbeiten</a:t>
            </a: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EB5A673E-7405-D932-631B-16FA3FB6B793}"/>
              </a:ext>
            </a:extLst>
          </p:cNvPr>
          <p:cNvSpPr/>
          <p:nvPr userDrawn="1"/>
        </p:nvSpPr>
        <p:spPr>
          <a:xfrm>
            <a:off x="-91560" y="850007"/>
            <a:ext cx="1268801" cy="39538"/>
          </a:xfrm>
          <a:prstGeom prst="roundRect">
            <a:avLst/>
          </a:prstGeom>
          <a:solidFill>
            <a:srgbClr val="6791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Inhaltsplatzhalter 39">
            <a:extLst>
              <a:ext uri="{FF2B5EF4-FFF2-40B4-BE49-F238E27FC236}">
                <a16:creationId xmlns:a16="http://schemas.microsoft.com/office/drawing/2014/main" id="{EE1FB9D2-BD41-3476-D9DA-3150C30F462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81841" y="281062"/>
            <a:ext cx="7197725" cy="4787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500" b="1" i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7620AFDC-A980-8161-BEF6-8954D20E56B2}"/>
              </a:ext>
            </a:extLst>
          </p:cNvPr>
          <p:cNvSpPr/>
          <p:nvPr userDrawn="1"/>
        </p:nvSpPr>
        <p:spPr>
          <a:xfrm>
            <a:off x="281841" y="1282090"/>
            <a:ext cx="5645146" cy="4133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41A6CD1E-A2D9-DC85-309F-9384807E9D69}"/>
              </a:ext>
            </a:extLst>
          </p:cNvPr>
          <p:cNvSpPr/>
          <p:nvPr userDrawn="1"/>
        </p:nvSpPr>
        <p:spPr>
          <a:xfrm>
            <a:off x="6214238" y="1282089"/>
            <a:ext cx="5655421" cy="4133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Inhaltsplatzhalter 43">
            <a:extLst>
              <a:ext uri="{FF2B5EF4-FFF2-40B4-BE49-F238E27FC236}">
                <a16:creationId xmlns:a16="http://schemas.microsoft.com/office/drawing/2014/main" id="{605385B2-3F91-44CA-9AE6-AFC6C1E25F4E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17872" y="1343142"/>
            <a:ext cx="5645146" cy="3231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22" name="Inhaltsplatzhalter 43">
            <a:extLst>
              <a:ext uri="{FF2B5EF4-FFF2-40B4-BE49-F238E27FC236}">
                <a16:creationId xmlns:a16="http://schemas.microsoft.com/office/drawing/2014/main" id="{62F165B2-E0FE-821B-A67B-BD576F678A2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78207" y="1341370"/>
            <a:ext cx="5645146" cy="3231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23" name="Textplatzhalter 48">
            <a:extLst>
              <a:ext uri="{FF2B5EF4-FFF2-40B4-BE49-F238E27FC236}">
                <a16:creationId xmlns:a16="http://schemas.microsoft.com/office/drawing/2014/main" id="{DD8C0AE0-26A2-7C1F-26EA-FF89F649094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14239" y="1860061"/>
            <a:ext cx="5640370" cy="274202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tx2"/>
              </a:buClr>
              <a:buSzPct val="100000"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Listenpunkt bearbeiten</a:t>
            </a:r>
          </a:p>
        </p:txBody>
      </p:sp>
      <p:sp>
        <p:nvSpPr>
          <p:cNvPr id="24" name="Textplatzhalter 48">
            <a:extLst>
              <a:ext uri="{FF2B5EF4-FFF2-40B4-BE49-F238E27FC236}">
                <a16:creationId xmlns:a16="http://schemas.microsoft.com/office/drawing/2014/main" id="{974CCA19-3F91-D009-DD07-48FFB9F132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8207" y="1860062"/>
            <a:ext cx="5645146" cy="274202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tx2"/>
              </a:buClr>
              <a:buSzPct val="100000"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Listenpunkt bearbeiten</a:t>
            </a:r>
          </a:p>
        </p:txBody>
      </p:sp>
      <p:sp>
        <p:nvSpPr>
          <p:cNvPr id="28" name="Geschweifte Klammer links 27">
            <a:extLst>
              <a:ext uri="{FF2B5EF4-FFF2-40B4-BE49-F238E27FC236}">
                <a16:creationId xmlns:a16="http://schemas.microsoft.com/office/drawing/2014/main" id="{C993F430-2DB0-4713-F3FB-B94F07DF45AC}"/>
              </a:ext>
            </a:extLst>
          </p:cNvPr>
          <p:cNvSpPr/>
          <p:nvPr userDrawn="1"/>
        </p:nvSpPr>
        <p:spPr>
          <a:xfrm rot="16200000">
            <a:off x="8891857" y="1919691"/>
            <a:ext cx="280358" cy="5645145"/>
          </a:xfrm>
          <a:prstGeom prst="leftBrace">
            <a:avLst>
              <a:gd name="adj1" fmla="val 38997"/>
              <a:gd name="adj2" fmla="val 50000"/>
            </a:avLst>
          </a:prstGeom>
          <a:ln w="12700">
            <a:solidFill>
              <a:srgbClr val="F7A3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Inhaltsplatzhalter 17">
            <a:extLst>
              <a:ext uri="{FF2B5EF4-FFF2-40B4-BE49-F238E27FC236}">
                <a16:creationId xmlns:a16="http://schemas.microsoft.com/office/drawing/2014/main" id="{A484889F-AF8A-0099-2115-8366DAD5CF67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209463" y="4879393"/>
            <a:ext cx="5653555" cy="3270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500" b="1" i="0">
                <a:solidFill>
                  <a:schemeClr val="accent3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de-DE" dirty="0"/>
              <a:t>Bearbeiten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9916E323-5772-C74E-F302-F54E790EBBAF}"/>
              </a:ext>
            </a:extLst>
          </p:cNvPr>
          <p:cNvSpPr/>
          <p:nvPr userDrawn="1"/>
        </p:nvSpPr>
        <p:spPr>
          <a:xfrm>
            <a:off x="11798088" y="5270156"/>
            <a:ext cx="473395" cy="3168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0C74364-13ED-016A-BC6F-A999C817499E}"/>
              </a:ext>
            </a:extLst>
          </p:cNvPr>
          <p:cNvSpPr txBox="1"/>
          <p:nvPr userDrawn="1"/>
        </p:nvSpPr>
        <p:spPr>
          <a:xfrm>
            <a:off x="11791153" y="5293403"/>
            <a:ext cx="5814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F1EABB2-12C1-6C41-B5C0-DB4254D7713E}" type="slidenum">
              <a:rPr lang="de-DE" sz="1200" smtClean="0">
                <a:solidFill>
                  <a:schemeClr val="bg1">
                    <a:lumMod val="95000"/>
                  </a:schemeClr>
                </a:solidFill>
              </a:rPr>
              <a:t>‹Nr.›</a:t>
            </a:fld>
            <a:endParaRPr lang="de-DE" sz="120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5200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_Tabelle_Listenpunkte_Fazit_No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9">
            <a:extLst>
              <a:ext uri="{FF2B5EF4-FFF2-40B4-BE49-F238E27FC236}">
                <a16:creationId xmlns:a16="http://schemas.microsoft.com/office/drawing/2014/main" id="{84989374-56C1-089B-7C8A-D4E0756DB3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1838" y="281062"/>
            <a:ext cx="2347822" cy="731839"/>
          </a:xfrm>
          <a:prstGeom prst="rect">
            <a:avLst/>
          </a:prstGeom>
        </p:spPr>
      </p:pic>
      <p:sp>
        <p:nvSpPr>
          <p:cNvPr id="7" name="Rechteck: abgerundete Ecken 8">
            <a:extLst>
              <a:ext uri="{FF2B5EF4-FFF2-40B4-BE49-F238E27FC236}">
                <a16:creationId xmlns:a16="http://schemas.microsoft.com/office/drawing/2014/main" id="{C6D09EF1-971B-CEC5-7DC0-60468A4E98F0}"/>
              </a:ext>
            </a:extLst>
          </p:cNvPr>
          <p:cNvSpPr/>
          <p:nvPr userDrawn="1"/>
        </p:nvSpPr>
        <p:spPr>
          <a:xfrm>
            <a:off x="-91560" y="850007"/>
            <a:ext cx="1268801" cy="39538"/>
          </a:xfrm>
          <a:prstGeom prst="roundRect">
            <a:avLst/>
          </a:prstGeom>
          <a:solidFill>
            <a:srgbClr val="6791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Inhaltsplatzhalter 39">
            <a:extLst>
              <a:ext uri="{FF2B5EF4-FFF2-40B4-BE49-F238E27FC236}">
                <a16:creationId xmlns:a16="http://schemas.microsoft.com/office/drawing/2014/main" id="{705A2663-5FA7-CD68-0CB4-5A6AA0325A0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81841" y="281062"/>
            <a:ext cx="7197725" cy="4787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500" b="1" i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5" name="Geschweifte Klammer links 14">
            <a:extLst>
              <a:ext uri="{FF2B5EF4-FFF2-40B4-BE49-F238E27FC236}">
                <a16:creationId xmlns:a16="http://schemas.microsoft.com/office/drawing/2014/main" id="{6723A3DB-0417-1D31-B596-7E1A43FF4EA1}"/>
              </a:ext>
            </a:extLst>
          </p:cNvPr>
          <p:cNvSpPr/>
          <p:nvPr userDrawn="1"/>
        </p:nvSpPr>
        <p:spPr>
          <a:xfrm rot="16200000">
            <a:off x="2960557" y="1919691"/>
            <a:ext cx="280358" cy="5645145"/>
          </a:xfrm>
          <a:prstGeom prst="leftBrace">
            <a:avLst>
              <a:gd name="adj1" fmla="val 38997"/>
              <a:gd name="adj2" fmla="val 50000"/>
            </a:avLst>
          </a:prstGeom>
          <a:ln w="12700">
            <a:solidFill>
              <a:srgbClr val="F7A3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Inhaltsplatzhalter 17">
            <a:extLst>
              <a:ext uri="{FF2B5EF4-FFF2-40B4-BE49-F238E27FC236}">
                <a16:creationId xmlns:a16="http://schemas.microsoft.com/office/drawing/2014/main" id="{D84865C2-A61B-DE85-8206-96308AB0DF31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278163" y="4879393"/>
            <a:ext cx="5653555" cy="3270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500" b="1" i="0">
                <a:solidFill>
                  <a:schemeClr val="accent3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de-DE" dirty="0"/>
              <a:t>Bearbeiten</a:t>
            </a:r>
          </a:p>
        </p:txBody>
      </p:sp>
      <p:sp>
        <p:nvSpPr>
          <p:cNvPr id="21" name="Textplatzhalter 48">
            <a:extLst>
              <a:ext uri="{FF2B5EF4-FFF2-40B4-BE49-F238E27FC236}">
                <a16:creationId xmlns:a16="http://schemas.microsoft.com/office/drawing/2014/main" id="{E32F1F37-8A91-93A5-1F9E-422C21EEDD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14239" y="1477569"/>
            <a:ext cx="5640370" cy="31245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tx2"/>
              </a:buClr>
              <a:buSzPct val="100000"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Listenpunkt bearbeiten</a:t>
            </a:r>
          </a:p>
        </p:txBody>
      </p:sp>
      <p:sp>
        <p:nvSpPr>
          <p:cNvPr id="22" name="Textplatzhalter 48">
            <a:extLst>
              <a:ext uri="{FF2B5EF4-FFF2-40B4-BE49-F238E27FC236}">
                <a16:creationId xmlns:a16="http://schemas.microsoft.com/office/drawing/2014/main" id="{AB0A2219-B356-F876-678C-F41B4907B76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78207" y="1477570"/>
            <a:ext cx="5645146" cy="312451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tx2"/>
              </a:buClr>
              <a:buSzPct val="100000"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Listenpunkt bearbeiten</a:t>
            </a:r>
          </a:p>
        </p:txBody>
      </p:sp>
      <p:sp>
        <p:nvSpPr>
          <p:cNvPr id="23" name="Geschweifte Klammer links 22">
            <a:extLst>
              <a:ext uri="{FF2B5EF4-FFF2-40B4-BE49-F238E27FC236}">
                <a16:creationId xmlns:a16="http://schemas.microsoft.com/office/drawing/2014/main" id="{D50CCF45-CE97-FC36-7341-D6842BE208B5}"/>
              </a:ext>
            </a:extLst>
          </p:cNvPr>
          <p:cNvSpPr/>
          <p:nvPr userDrawn="1"/>
        </p:nvSpPr>
        <p:spPr>
          <a:xfrm rot="16200000">
            <a:off x="8891857" y="1919691"/>
            <a:ext cx="280358" cy="5645145"/>
          </a:xfrm>
          <a:prstGeom prst="leftBrace">
            <a:avLst>
              <a:gd name="adj1" fmla="val 38997"/>
              <a:gd name="adj2" fmla="val 50000"/>
            </a:avLst>
          </a:prstGeom>
          <a:ln w="12700">
            <a:solidFill>
              <a:srgbClr val="F7A3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Inhaltsplatzhalter 17">
            <a:extLst>
              <a:ext uri="{FF2B5EF4-FFF2-40B4-BE49-F238E27FC236}">
                <a16:creationId xmlns:a16="http://schemas.microsoft.com/office/drawing/2014/main" id="{D32332DC-771A-7FDA-2F1A-0A3D89EFEE7D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209463" y="4879393"/>
            <a:ext cx="5653555" cy="3270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500" b="1" i="0">
                <a:solidFill>
                  <a:schemeClr val="accent3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de-DE" dirty="0"/>
              <a:t>Bearbeiten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3DA41CFB-C225-A872-5F23-B7F769CC7709}"/>
              </a:ext>
            </a:extLst>
          </p:cNvPr>
          <p:cNvSpPr/>
          <p:nvPr userDrawn="1"/>
        </p:nvSpPr>
        <p:spPr>
          <a:xfrm>
            <a:off x="11798088" y="5270156"/>
            <a:ext cx="473395" cy="3168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C828B0D-5F84-0C7F-4ADC-A85F4C3C84F0}"/>
              </a:ext>
            </a:extLst>
          </p:cNvPr>
          <p:cNvSpPr txBox="1"/>
          <p:nvPr userDrawn="1"/>
        </p:nvSpPr>
        <p:spPr>
          <a:xfrm>
            <a:off x="11791153" y="5293403"/>
            <a:ext cx="5814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F1EABB2-12C1-6C41-B5C0-DB4254D7713E}" type="slidenum">
              <a:rPr lang="de-DE" sz="1200" smtClean="0">
                <a:solidFill>
                  <a:schemeClr val="bg1">
                    <a:lumMod val="95000"/>
                  </a:schemeClr>
                </a:solidFill>
              </a:rPr>
              <a:t>‹Nr.›</a:t>
            </a:fld>
            <a:endParaRPr lang="de-DE" sz="120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7507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_Tabelle_Listenpunkte_Fazit_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9">
            <a:extLst>
              <a:ext uri="{FF2B5EF4-FFF2-40B4-BE49-F238E27FC236}">
                <a16:creationId xmlns:a16="http://schemas.microsoft.com/office/drawing/2014/main" id="{84989374-56C1-089B-7C8A-D4E0756DB3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1838" y="281062"/>
            <a:ext cx="2347822" cy="731839"/>
          </a:xfrm>
          <a:prstGeom prst="rect">
            <a:avLst/>
          </a:prstGeom>
        </p:spPr>
      </p:pic>
      <p:sp>
        <p:nvSpPr>
          <p:cNvPr id="8" name="Rechteck: abgerundete Ecken 8">
            <a:extLst>
              <a:ext uri="{FF2B5EF4-FFF2-40B4-BE49-F238E27FC236}">
                <a16:creationId xmlns:a16="http://schemas.microsoft.com/office/drawing/2014/main" id="{AB8685AC-391A-98CF-673A-D0688A8EF987}"/>
              </a:ext>
            </a:extLst>
          </p:cNvPr>
          <p:cNvSpPr/>
          <p:nvPr userDrawn="1"/>
        </p:nvSpPr>
        <p:spPr>
          <a:xfrm>
            <a:off x="-91560" y="850007"/>
            <a:ext cx="1268801" cy="39538"/>
          </a:xfrm>
          <a:prstGeom prst="roundRect">
            <a:avLst/>
          </a:prstGeom>
          <a:solidFill>
            <a:srgbClr val="6791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Inhaltsplatzhalter 39">
            <a:extLst>
              <a:ext uri="{FF2B5EF4-FFF2-40B4-BE49-F238E27FC236}">
                <a16:creationId xmlns:a16="http://schemas.microsoft.com/office/drawing/2014/main" id="{804EB5F5-5978-2DA3-70B7-D6A2DF9836E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81841" y="281062"/>
            <a:ext cx="7197725" cy="4787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500" b="1" i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0" name="Geschweifte Klammer links 9">
            <a:extLst>
              <a:ext uri="{FF2B5EF4-FFF2-40B4-BE49-F238E27FC236}">
                <a16:creationId xmlns:a16="http://schemas.microsoft.com/office/drawing/2014/main" id="{D7D18FFC-1B94-DED0-5E3F-0CCC8C2E96F7}"/>
              </a:ext>
            </a:extLst>
          </p:cNvPr>
          <p:cNvSpPr/>
          <p:nvPr userDrawn="1"/>
        </p:nvSpPr>
        <p:spPr>
          <a:xfrm rot="16200000">
            <a:off x="2960557" y="1919691"/>
            <a:ext cx="280358" cy="5645145"/>
          </a:xfrm>
          <a:prstGeom prst="leftBrace">
            <a:avLst>
              <a:gd name="adj1" fmla="val 38997"/>
              <a:gd name="adj2" fmla="val 50000"/>
            </a:avLst>
          </a:prstGeom>
          <a:ln w="12700">
            <a:solidFill>
              <a:srgbClr val="F7A3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Inhaltsplatzhalter 17">
            <a:extLst>
              <a:ext uri="{FF2B5EF4-FFF2-40B4-BE49-F238E27FC236}">
                <a16:creationId xmlns:a16="http://schemas.microsoft.com/office/drawing/2014/main" id="{B7D90539-B051-2A61-B2C0-FCD1CBE6340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278163" y="4879393"/>
            <a:ext cx="5653555" cy="3270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500" b="1" i="0">
                <a:solidFill>
                  <a:schemeClr val="accent3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de-DE" dirty="0"/>
              <a:t>Bearbeiten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CD2D70C9-375B-9873-D6F9-EE7C4691C34B}"/>
              </a:ext>
            </a:extLst>
          </p:cNvPr>
          <p:cNvSpPr/>
          <p:nvPr userDrawn="1"/>
        </p:nvSpPr>
        <p:spPr>
          <a:xfrm>
            <a:off x="281841" y="1282090"/>
            <a:ext cx="5645146" cy="4133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Inhaltsplatzhalter 43">
            <a:extLst>
              <a:ext uri="{FF2B5EF4-FFF2-40B4-BE49-F238E27FC236}">
                <a16:creationId xmlns:a16="http://schemas.microsoft.com/office/drawing/2014/main" id="{A36D7ACA-7C1E-E40F-D123-9A943E0411C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78207" y="1341370"/>
            <a:ext cx="5645146" cy="3231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15" name="Textplatzhalter 48">
            <a:extLst>
              <a:ext uri="{FF2B5EF4-FFF2-40B4-BE49-F238E27FC236}">
                <a16:creationId xmlns:a16="http://schemas.microsoft.com/office/drawing/2014/main" id="{72DF1F7B-3413-E790-B291-2B7ACC7674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8207" y="1860062"/>
            <a:ext cx="5645146" cy="274202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tx2"/>
              </a:buClr>
              <a:buSzPct val="100000"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Listenpunkt bearbeiten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570ABDD2-43D4-271F-FC1C-AED75415121C}"/>
              </a:ext>
            </a:extLst>
          </p:cNvPr>
          <p:cNvSpPr/>
          <p:nvPr userDrawn="1"/>
        </p:nvSpPr>
        <p:spPr>
          <a:xfrm>
            <a:off x="11798088" y="5270156"/>
            <a:ext cx="473395" cy="3168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3C046A5-CF3B-0785-42F4-F193273F41FD}"/>
              </a:ext>
            </a:extLst>
          </p:cNvPr>
          <p:cNvSpPr txBox="1"/>
          <p:nvPr userDrawn="1"/>
        </p:nvSpPr>
        <p:spPr>
          <a:xfrm>
            <a:off x="11791153" y="5293403"/>
            <a:ext cx="5814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F1EABB2-12C1-6C41-B5C0-DB4254D7713E}" type="slidenum">
              <a:rPr lang="de-DE" sz="1200" smtClean="0">
                <a:solidFill>
                  <a:schemeClr val="bg1">
                    <a:lumMod val="95000"/>
                  </a:schemeClr>
                </a:solidFill>
              </a:rPr>
              <a:t>‹Nr.›</a:t>
            </a:fld>
            <a:endParaRPr lang="de-DE" sz="120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0873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alt_Tabelle_Listenpunkte_Fazit_Links_No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9">
            <a:extLst>
              <a:ext uri="{FF2B5EF4-FFF2-40B4-BE49-F238E27FC236}">
                <a16:creationId xmlns:a16="http://schemas.microsoft.com/office/drawing/2014/main" id="{84989374-56C1-089B-7C8A-D4E0756DB3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1838" y="281062"/>
            <a:ext cx="2347822" cy="731839"/>
          </a:xfrm>
          <a:prstGeom prst="rect">
            <a:avLst/>
          </a:prstGeom>
        </p:spPr>
      </p:pic>
      <p:sp>
        <p:nvSpPr>
          <p:cNvPr id="8" name="Rechteck: abgerundete Ecken 8">
            <a:extLst>
              <a:ext uri="{FF2B5EF4-FFF2-40B4-BE49-F238E27FC236}">
                <a16:creationId xmlns:a16="http://schemas.microsoft.com/office/drawing/2014/main" id="{3021224E-1FAB-1619-D934-9D02FC0D12BE}"/>
              </a:ext>
            </a:extLst>
          </p:cNvPr>
          <p:cNvSpPr/>
          <p:nvPr userDrawn="1"/>
        </p:nvSpPr>
        <p:spPr>
          <a:xfrm>
            <a:off x="-91560" y="850007"/>
            <a:ext cx="1268801" cy="39538"/>
          </a:xfrm>
          <a:prstGeom prst="roundRect">
            <a:avLst/>
          </a:prstGeom>
          <a:solidFill>
            <a:srgbClr val="6791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Inhaltsplatzhalter 39">
            <a:extLst>
              <a:ext uri="{FF2B5EF4-FFF2-40B4-BE49-F238E27FC236}">
                <a16:creationId xmlns:a16="http://schemas.microsoft.com/office/drawing/2014/main" id="{D3BF7CB3-270F-0B31-D107-EA8B09AF233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81841" y="281062"/>
            <a:ext cx="7197725" cy="4787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500" b="1" i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0" name="Geschweifte Klammer links 9">
            <a:extLst>
              <a:ext uri="{FF2B5EF4-FFF2-40B4-BE49-F238E27FC236}">
                <a16:creationId xmlns:a16="http://schemas.microsoft.com/office/drawing/2014/main" id="{28FD0021-152E-F04F-F61B-352C4B0E6DF9}"/>
              </a:ext>
            </a:extLst>
          </p:cNvPr>
          <p:cNvSpPr/>
          <p:nvPr userDrawn="1"/>
        </p:nvSpPr>
        <p:spPr>
          <a:xfrm rot="16200000">
            <a:off x="2960557" y="1919691"/>
            <a:ext cx="280358" cy="5645145"/>
          </a:xfrm>
          <a:prstGeom prst="leftBrace">
            <a:avLst>
              <a:gd name="adj1" fmla="val 38997"/>
              <a:gd name="adj2" fmla="val 50000"/>
            </a:avLst>
          </a:prstGeom>
          <a:ln w="12700">
            <a:solidFill>
              <a:srgbClr val="F7A3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Inhaltsplatzhalter 17">
            <a:extLst>
              <a:ext uri="{FF2B5EF4-FFF2-40B4-BE49-F238E27FC236}">
                <a16:creationId xmlns:a16="http://schemas.microsoft.com/office/drawing/2014/main" id="{59A26C4B-C084-47D3-F905-DFDAC7721D69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278163" y="4879393"/>
            <a:ext cx="5653555" cy="3270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500" b="1" i="0">
                <a:solidFill>
                  <a:schemeClr val="accent3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de-DE" dirty="0"/>
              <a:t>Bearbeiten</a:t>
            </a:r>
          </a:p>
        </p:txBody>
      </p:sp>
      <p:sp>
        <p:nvSpPr>
          <p:cNvPr id="12" name="Textplatzhalter 48">
            <a:extLst>
              <a:ext uri="{FF2B5EF4-FFF2-40B4-BE49-F238E27FC236}">
                <a16:creationId xmlns:a16="http://schemas.microsoft.com/office/drawing/2014/main" id="{6A310A64-F77E-78B5-ADB0-376DDC04D1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8207" y="1477570"/>
            <a:ext cx="5645146" cy="312451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tx2"/>
              </a:buClr>
              <a:buSzPct val="100000"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Listenpunkt bearbeiten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D1F3B9E2-1132-E2E5-1844-817C9CE3ABC3}"/>
              </a:ext>
            </a:extLst>
          </p:cNvPr>
          <p:cNvSpPr/>
          <p:nvPr userDrawn="1"/>
        </p:nvSpPr>
        <p:spPr>
          <a:xfrm>
            <a:off x="11798088" y="5270156"/>
            <a:ext cx="473395" cy="3168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9B16630-4A12-C7D7-C6B2-170D37C40FF3}"/>
              </a:ext>
            </a:extLst>
          </p:cNvPr>
          <p:cNvSpPr txBox="1"/>
          <p:nvPr userDrawn="1"/>
        </p:nvSpPr>
        <p:spPr>
          <a:xfrm>
            <a:off x="11791153" y="5293403"/>
            <a:ext cx="5814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F1EABB2-12C1-6C41-B5C0-DB4254D7713E}" type="slidenum">
              <a:rPr lang="de-DE" sz="1200" smtClean="0">
                <a:solidFill>
                  <a:schemeClr val="bg1">
                    <a:lumMod val="95000"/>
                  </a:schemeClr>
                </a:solidFill>
              </a:rPr>
              <a:t>‹Nr.›</a:t>
            </a:fld>
            <a:endParaRPr lang="de-DE" sz="120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279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alt_Tabelle_Listenpunkte_Fazit_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9">
            <a:extLst>
              <a:ext uri="{FF2B5EF4-FFF2-40B4-BE49-F238E27FC236}">
                <a16:creationId xmlns:a16="http://schemas.microsoft.com/office/drawing/2014/main" id="{84989374-56C1-089B-7C8A-D4E0756DB3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1838" y="281062"/>
            <a:ext cx="2347822" cy="731839"/>
          </a:xfrm>
          <a:prstGeom prst="rect">
            <a:avLst/>
          </a:prstGeom>
        </p:spPr>
      </p:pic>
      <p:sp>
        <p:nvSpPr>
          <p:cNvPr id="11" name="Rechteck: abgerundete Ecken 8">
            <a:extLst>
              <a:ext uri="{FF2B5EF4-FFF2-40B4-BE49-F238E27FC236}">
                <a16:creationId xmlns:a16="http://schemas.microsoft.com/office/drawing/2014/main" id="{E2B61773-D3E8-6696-AF10-FAEF45BFB60B}"/>
              </a:ext>
            </a:extLst>
          </p:cNvPr>
          <p:cNvSpPr/>
          <p:nvPr userDrawn="1"/>
        </p:nvSpPr>
        <p:spPr>
          <a:xfrm>
            <a:off x="-91560" y="850007"/>
            <a:ext cx="1268801" cy="39538"/>
          </a:xfrm>
          <a:prstGeom prst="roundRect">
            <a:avLst/>
          </a:prstGeom>
          <a:solidFill>
            <a:srgbClr val="6791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Inhaltsplatzhalter 39">
            <a:extLst>
              <a:ext uri="{FF2B5EF4-FFF2-40B4-BE49-F238E27FC236}">
                <a16:creationId xmlns:a16="http://schemas.microsoft.com/office/drawing/2014/main" id="{8ED94B17-0888-75B1-B52D-7D18EE3FFBF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81841" y="281062"/>
            <a:ext cx="7197725" cy="4787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500" b="1" i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619919B0-EFA7-BFD3-2C80-7C7192948A62}"/>
              </a:ext>
            </a:extLst>
          </p:cNvPr>
          <p:cNvSpPr/>
          <p:nvPr userDrawn="1"/>
        </p:nvSpPr>
        <p:spPr>
          <a:xfrm>
            <a:off x="6214239" y="1282089"/>
            <a:ext cx="5655420" cy="4133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Inhaltsplatzhalter 43">
            <a:extLst>
              <a:ext uri="{FF2B5EF4-FFF2-40B4-BE49-F238E27FC236}">
                <a16:creationId xmlns:a16="http://schemas.microsoft.com/office/drawing/2014/main" id="{0867F4C7-E3F7-88CA-4A59-FA6172A6F65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17872" y="1343142"/>
            <a:ext cx="5645146" cy="3231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16" name="Textplatzhalter 48">
            <a:extLst>
              <a:ext uri="{FF2B5EF4-FFF2-40B4-BE49-F238E27FC236}">
                <a16:creationId xmlns:a16="http://schemas.microsoft.com/office/drawing/2014/main" id="{5397267D-7D72-7274-C126-F9EFDFD6BCC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14238" y="1860061"/>
            <a:ext cx="5655421" cy="274202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tx2"/>
              </a:buClr>
              <a:buSzPct val="100000"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Listenpunkt bearbeiten</a:t>
            </a:r>
          </a:p>
        </p:txBody>
      </p:sp>
      <p:sp>
        <p:nvSpPr>
          <p:cNvPr id="17" name="Geschweifte Klammer links 16">
            <a:extLst>
              <a:ext uri="{FF2B5EF4-FFF2-40B4-BE49-F238E27FC236}">
                <a16:creationId xmlns:a16="http://schemas.microsoft.com/office/drawing/2014/main" id="{A61D8B3D-2C62-8B00-9B57-5BFF5DBF10AA}"/>
              </a:ext>
            </a:extLst>
          </p:cNvPr>
          <p:cNvSpPr/>
          <p:nvPr userDrawn="1"/>
        </p:nvSpPr>
        <p:spPr>
          <a:xfrm rot="16200000">
            <a:off x="8891857" y="1919691"/>
            <a:ext cx="280358" cy="5645145"/>
          </a:xfrm>
          <a:prstGeom prst="leftBrace">
            <a:avLst>
              <a:gd name="adj1" fmla="val 38997"/>
              <a:gd name="adj2" fmla="val 50000"/>
            </a:avLst>
          </a:prstGeom>
          <a:ln w="12700">
            <a:solidFill>
              <a:srgbClr val="F7A3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Inhaltsplatzhalter 17">
            <a:extLst>
              <a:ext uri="{FF2B5EF4-FFF2-40B4-BE49-F238E27FC236}">
                <a16:creationId xmlns:a16="http://schemas.microsoft.com/office/drawing/2014/main" id="{F98D6411-2E79-CD42-80C6-693F86E8BAEC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209463" y="4879393"/>
            <a:ext cx="5653555" cy="3270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500" b="1" i="0">
                <a:solidFill>
                  <a:schemeClr val="accent3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de-DE" dirty="0"/>
              <a:t>Bearbeiten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B1B0C264-3A28-9878-9598-5CD7A894FD63}"/>
              </a:ext>
            </a:extLst>
          </p:cNvPr>
          <p:cNvSpPr/>
          <p:nvPr userDrawn="1"/>
        </p:nvSpPr>
        <p:spPr>
          <a:xfrm>
            <a:off x="11798088" y="5270156"/>
            <a:ext cx="473395" cy="3168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F290E01-A26F-F5EF-949B-75AEA218A923}"/>
              </a:ext>
            </a:extLst>
          </p:cNvPr>
          <p:cNvSpPr txBox="1"/>
          <p:nvPr userDrawn="1"/>
        </p:nvSpPr>
        <p:spPr>
          <a:xfrm>
            <a:off x="11791153" y="5293403"/>
            <a:ext cx="5814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F1EABB2-12C1-6C41-B5C0-DB4254D7713E}" type="slidenum">
              <a:rPr lang="de-DE" sz="1200" smtClean="0">
                <a:solidFill>
                  <a:schemeClr val="bg1">
                    <a:lumMod val="95000"/>
                  </a:schemeClr>
                </a:solidFill>
              </a:rPr>
              <a:t>‹Nr.›</a:t>
            </a:fld>
            <a:endParaRPr lang="de-DE" sz="120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7717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_Tabelle_Listenpunkte_Fazit_Rechts_No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9">
            <a:extLst>
              <a:ext uri="{FF2B5EF4-FFF2-40B4-BE49-F238E27FC236}">
                <a16:creationId xmlns:a16="http://schemas.microsoft.com/office/drawing/2014/main" id="{84989374-56C1-089B-7C8A-D4E0756DB3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1838" y="281062"/>
            <a:ext cx="2347822" cy="731839"/>
          </a:xfrm>
          <a:prstGeom prst="rect">
            <a:avLst/>
          </a:prstGeom>
        </p:spPr>
      </p:pic>
      <p:sp>
        <p:nvSpPr>
          <p:cNvPr id="6" name="Rechteck: abgerundete Ecken 8">
            <a:extLst>
              <a:ext uri="{FF2B5EF4-FFF2-40B4-BE49-F238E27FC236}">
                <a16:creationId xmlns:a16="http://schemas.microsoft.com/office/drawing/2014/main" id="{D0C8BE78-8258-7C5C-3E68-5E786F99393C}"/>
              </a:ext>
            </a:extLst>
          </p:cNvPr>
          <p:cNvSpPr/>
          <p:nvPr userDrawn="1"/>
        </p:nvSpPr>
        <p:spPr>
          <a:xfrm>
            <a:off x="-91560" y="850007"/>
            <a:ext cx="1268801" cy="39538"/>
          </a:xfrm>
          <a:prstGeom prst="roundRect">
            <a:avLst/>
          </a:prstGeom>
          <a:solidFill>
            <a:srgbClr val="6791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Inhaltsplatzhalter 39">
            <a:extLst>
              <a:ext uri="{FF2B5EF4-FFF2-40B4-BE49-F238E27FC236}">
                <a16:creationId xmlns:a16="http://schemas.microsoft.com/office/drawing/2014/main" id="{3A615093-D597-ED27-D516-758A8DDBE49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81841" y="281062"/>
            <a:ext cx="7197725" cy="4787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500" b="1" i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8" name="Geschweifte Klammer links 7">
            <a:extLst>
              <a:ext uri="{FF2B5EF4-FFF2-40B4-BE49-F238E27FC236}">
                <a16:creationId xmlns:a16="http://schemas.microsoft.com/office/drawing/2014/main" id="{E93B307E-B71E-219E-E6A2-356D0564F030}"/>
              </a:ext>
            </a:extLst>
          </p:cNvPr>
          <p:cNvSpPr/>
          <p:nvPr userDrawn="1"/>
        </p:nvSpPr>
        <p:spPr>
          <a:xfrm rot="16200000">
            <a:off x="8896589" y="1919691"/>
            <a:ext cx="280358" cy="5645145"/>
          </a:xfrm>
          <a:prstGeom prst="leftBrace">
            <a:avLst>
              <a:gd name="adj1" fmla="val 38997"/>
              <a:gd name="adj2" fmla="val 50000"/>
            </a:avLst>
          </a:prstGeom>
          <a:ln w="12700">
            <a:solidFill>
              <a:srgbClr val="F7A3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Inhaltsplatzhalter 17">
            <a:extLst>
              <a:ext uri="{FF2B5EF4-FFF2-40B4-BE49-F238E27FC236}">
                <a16:creationId xmlns:a16="http://schemas.microsoft.com/office/drawing/2014/main" id="{62278D35-621A-7F4F-14B2-AA8189532F42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214195" y="4879393"/>
            <a:ext cx="5653555" cy="3270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500" b="1" i="0">
                <a:solidFill>
                  <a:schemeClr val="accent3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de-DE" dirty="0"/>
              <a:t>Bearbeiten</a:t>
            </a:r>
          </a:p>
        </p:txBody>
      </p:sp>
      <p:sp>
        <p:nvSpPr>
          <p:cNvPr id="11" name="Textplatzhalter 48">
            <a:extLst>
              <a:ext uri="{FF2B5EF4-FFF2-40B4-BE49-F238E27FC236}">
                <a16:creationId xmlns:a16="http://schemas.microsoft.com/office/drawing/2014/main" id="{9397DC19-514C-570A-01FA-BC3731FF19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14239" y="1477570"/>
            <a:ext cx="5645146" cy="312451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tx2"/>
              </a:buClr>
              <a:buSzPct val="100000"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Listenpunkt bearbeiten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B31AB01D-6FB0-8E29-1FB3-DA1961B8FB1F}"/>
              </a:ext>
            </a:extLst>
          </p:cNvPr>
          <p:cNvSpPr/>
          <p:nvPr userDrawn="1"/>
        </p:nvSpPr>
        <p:spPr>
          <a:xfrm>
            <a:off x="11798088" y="5270156"/>
            <a:ext cx="473395" cy="3168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9687498-46F8-EB23-7004-DFA004F077B9}"/>
              </a:ext>
            </a:extLst>
          </p:cNvPr>
          <p:cNvSpPr txBox="1"/>
          <p:nvPr userDrawn="1"/>
        </p:nvSpPr>
        <p:spPr>
          <a:xfrm>
            <a:off x="11791153" y="5293403"/>
            <a:ext cx="5814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F1EABB2-12C1-6C41-B5C0-DB4254D7713E}" type="slidenum">
              <a:rPr lang="de-DE" sz="1200" smtClean="0">
                <a:solidFill>
                  <a:schemeClr val="bg1">
                    <a:lumMod val="95000"/>
                  </a:schemeClr>
                </a:solidFill>
              </a:rPr>
              <a:t>‹Nr.›</a:t>
            </a:fld>
            <a:endParaRPr lang="de-DE" sz="120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77481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_Tabelle_Listenpunkte_Fazit_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9">
            <a:extLst>
              <a:ext uri="{FF2B5EF4-FFF2-40B4-BE49-F238E27FC236}">
                <a16:creationId xmlns:a16="http://schemas.microsoft.com/office/drawing/2014/main" id="{84989374-56C1-089B-7C8A-D4E0756DB3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1838" y="281062"/>
            <a:ext cx="2347822" cy="731839"/>
          </a:xfrm>
          <a:prstGeom prst="rect">
            <a:avLst/>
          </a:prstGeom>
        </p:spPr>
      </p:pic>
      <p:sp>
        <p:nvSpPr>
          <p:cNvPr id="6" name="Geschweifte Klammer links 5">
            <a:extLst>
              <a:ext uri="{FF2B5EF4-FFF2-40B4-BE49-F238E27FC236}">
                <a16:creationId xmlns:a16="http://schemas.microsoft.com/office/drawing/2014/main" id="{34DD01C4-52D9-5F31-40B6-B72159D84FEF}"/>
              </a:ext>
            </a:extLst>
          </p:cNvPr>
          <p:cNvSpPr/>
          <p:nvPr userDrawn="1"/>
        </p:nvSpPr>
        <p:spPr>
          <a:xfrm rot="16200000">
            <a:off x="5933779" y="-1186293"/>
            <a:ext cx="280358" cy="11591404"/>
          </a:xfrm>
          <a:prstGeom prst="leftBrace">
            <a:avLst>
              <a:gd name="adj1" fmla="val 51254"/>
              <a:gd name="adj2" fmla="val 50000"/>
            </a:avLst>
          </a:prstGeom>
          <a:ln w="12700">
            <a:solidFill>
              <a:srgbClr val="F7A3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Inhaltsplatzhalter 17">
            <a:extLst>
              <a:ext uri="{FF2B5EF4-FFF2-40B4-BE49-F238E27FC236}">
                <a16:creationId xmlns:a16="http://schemas.microsoft.com/office/drawing/2014/main" id="{4EC84BD1-AAAB-BA3B-C7F7-577C957956D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281841" y="4746538"/>
            <a:ext cx="11600652" cy="3270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500" b="1" i="0">
                <a:solidFill>
                  <a:schemeClr val="accent3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de-DE" dirty="0"/>
              <a:t>Bearbeiten</a:t>
            </a:r>
          </a:p>
        </p:txBody>
      </p:sp>
      <p:sp>
        <p:nvSpPr>
          <p:cNvPr id="7" name="Rechteck: abgerundete Ecken 8">
            <a:extLst>
              <a:ext uri="{FF2B5EF4-FFF2-40B4-BE49-F238E27FC236}">
                <a16:creationId xmlns:a16="http://schemas.microsoft.com/office/drawing/2014/main" id="{E37A75EB-05B3-CDCE-9865-931204A3AA9E}"/>
              </a:ext>
            </a:extLst>
          </p:cNvPr>
          <p:cNvSpPr/>
          <p:nvPr userDrawn="1"/>
        </p:nvSpPr>
        <p:spPr>
          <a:xfrm>
            <a:off x="-91560" y="850007"/>
            <a:ext cx="1268801" cy="39538"/>
          </a:xfrm>
          <a:prstGeom prst="roundRect">
            <a:avLst/>
          </a:prstGeom>
          <a:solidFill>
            <a:srgbClr val="6791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Inhaltsplatzhalter 39">
            <a:extLst>
              <a:ext uri="{FF2B5EF4-FFF2-40B4-BE49-F238E27FC236}">
                <a16:creationId xmlns:a16="http://schemas.microsoft.com/office/drawing/2014/main" id="{8A82D687-604E-D1C1-72DC-B58716FD66D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81841" y="281062"/>
            <a:ext cx="7197725" cy="4787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500" b="1" i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2A29307-4537-1AE0-5E5B-5C578E0DA726}"/>
              </a:ext>
            </a:extLst>
          </p:cNvPr>
          <p:cNvSpPr/>
          <p:nvPr userDrawn="1"/>
        </p:nvSpPr>
        <p:spPr>
          <a:xfrm>
            <a:off x="281841" y="1282090"/>
            <a:ext cx="11587770" cy="4133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Inhaltsplatzhalter 43">
            <a:extLst>
              <a:ext uri="{FF2B5EF4-FFF2-40B4-BE49-F238E27FC236}">
                <a16:creationId xmlns:a16="http://schemas.microsoft.com/office/drawing/2014/main" id="{9BDF5007-072C-7314-3BB6-BD4B2360F775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78207" y="1341370"/>
            <a:ext cx="11600652" cy="3231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11" name="Textplatzhalter 48">
            <a:extLst>
              <a:ext uri="{FF2B5EF4-FFF2-40B4-BE49-F238E27FC236}">
                <a16:creationId xmlns:a16="http://schemas.microsoft.com/office/drawing/2014/main" id="{C94DFF8C-5D76-F159-86B8-A2B9D14DAF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8206" y="1860062"/>
            <a:ext cx="11591405" cy="260916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tx2"/>
              </a:buClr>
              <a:buSzPct val="100000"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Listenpunkt bearbeiten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0F1479D6-44FF-9FB8-B7D3-87A516ED23F8}"/>
              </a:ext>
            </a:extLst>
          </p:cNvPr>
          <p:cNvSpPr/>
          <p:nvPr userDrawn="1"/>
        </p:nvSpPr>
        <p:spPr>
          <a:xfrm>
            <a:off x="11798088" y="5270156"/>
            <a:ext cx="473395" cy="3168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6488F03-9BB7-71CA-BA4D-4CD7EF8C201A}"/>
              </a:ext>
            </a:extLst>
          </p:cNvPr>
          <p:cNvSpPr txBox="1"/>
          <p:nvPr userDrawn="1"/>
        </p:nvSpPr>
        <p:spPr>
          <a:xfrm>
            <a:off x="11791153" y="5293403"/>
            <a:ext cx="5814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F1EABB2-12C1-6C41-B5C0-DB4254D7713E}" type="slidenum">
              <a:rPr lang="de-DE" sz="1200" smtClean="0">
                <a:solidFill>
                  <a:schemeClr val="bg1">
                    <a:lumMod val="95000"/>
                  </a:schemeClr>
                </a:solidFill>
              </a:rPr>
              <a:t>‹Nr.›</a:t>
            </a:fld>
            <a:endParaRPr lang="de-DE" sz="120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055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_Tabelle_Listenpunkte_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9">
            <a:extLst>
              <a:ext uri="{FF2B5EF4-FFF2-40B4-BE49-F238E27FC236}">
                <a16:creationId xmlns:a16="http://schemas.microsoft.com/office/drawing/2014/main" id="{84989374-56C1-089B-7C8A-D4E0756DB3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1838" y="281062"/>
            <a:ext cx="2347822" cy="731839"/>
          </a:xfrm>
          <a:prstGeom prst="rect">
            <a:avLst/>
          </a:prstGeom>
        </p:spPr>
      </p:pic>
      <p:sp>
        <p:nvSpPr>
          <p:cNvPr id="6" name="Rechteck: abgerundete Ecken 8">
            <a:extLst>
              <a:ext uri="{FF2B5EF4-FFF2-40B4-BE49-F238E27FC236}">
                <a16:creationId xmlns:a16="http://schemas.microsoft.com/office/drawing/2014/main" id="{EBB88977-8A89-DA5C-DC4C-4C80D3F3C069}"/>
              </a:ext>
            </a:extLst>
          </p:cNvPr>
          <p:cNvSpPr/>
          <p:nvPr userDrawn="1"/>
        </p:nvSpPr>
        <p:spPr>
          <a:xfrm>
            <a:off x="-91560" y="850007"/>
            <a:ext cx="1268801" cy="39538"/>
          </a:xfrm>
          <a:prstGeom prst="roundRect">
            <a:avLst/>
          </a:prstGeom>
          <a:solidFill>
            <a:srgbClr val="6791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Inhaltsplatzhalter 39">
            <a:extLst>
              <a:ext uri="{FF2B5EF4-FFF2-40B4-BE49-F238E27FC236}">
                <a16:creationId xmlns:a16="http://schemas.microsoft.com/office/drawing/2014/main" id="{76E2A912-F0B4-507B-F7A6-D068D4309AC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81841" y="281062"/>
            <a:ext cx="7197725" cy="4787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500" b="1" i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0E090211-2B8E-7A99-88D6-4BD0C0E2BDBD}"/>
              </a:ext>
            </a:extLst>
          </p:cNvPr>
          <p:cNvSpPr/>
          <p:nvPr userDrawn="1"/>
        </p:nvSpPr>
        <p:spPr>
          <a:xfrm>
            <a:off x="281841" y="1282090"/>
            <a:ext cx="5645146" cy="4133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Inhaltsplatzhalter 43">
            <a:extLst>
              <a:ext uri="{FF2B5EF4-FFF2-40B4-BE49-F238E27FC236}">
                <a16:creationId xmlns:a16="http://schemas.microsoft.com/office/drawing/2014/main" id="{8F203687-583F-6F69-54AB-4482C69E3AD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78207" y="1341370"/>
            <a:ext cx="5645146" cy="3231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11" name="Textplatzhalter 48">
            <a:extLst>
              <a:ext uri="{FF2B5EF4-FFF2-40B4-BE49-F238E27FC236}">
                <a16:creationId xmlns:a16="http://schemas.microsoft.com/office/drawing/2014/main" id="{BEA02A86-2702-1BFC-A143-774480F0520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8207" y="1860062"/>
            <a:ext cx="5645146" cy="35918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tx2"/>
              </a:buClr>
              <a:buSzPct val="100000"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Listenpunkt bearbeiten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218BA6CD-74D9-3726-0CE9-48373AA5DE94}"/>
              </a:ext>
            </a:extLst>
          </p:cNvPr>
          <p:cNvSpPr/>
          <p:nvPr userDrawn="1"/>
        </p:nvSpPr>
        <p:spPr>
          <a:xfrm>
            <a:off x="11798088" y="5270156"/>
            <a:ext cx="473395" cy="3168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9ADB4C6-AAF9-6B8D-D177-C79090D0315C}"/>
              </a:ext>
            </a:extLst>
          </p:cNvPr>
          <p:cNvSpPr txBox="1"/>
          <p:nvPr userDrawn="1"/>
        </p:nvSpPr>
        <p:spPr>
          <a:xfrm>
            <a:off x="11791153" y="5293403"/>
            <a:ext cx="5814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F1EABB2-12C1-6C41-B5C0-DB4254D7713E}" type="slidenum">
              <a:rPr lang="de-DE" sz="1200" smtClean="0">
                <a:solidFill>
                  <a:schemeClr val="bg1">
                    <a:lumMod val="95000"/>
                  </a:schemeClr>
                </a:solidFill>
              </a:rPr>
              <a:t>‹Nr.›</a:t>
            </a:fld>
            <a:endParaRPr lang="de-DE" sz="120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6386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_Tabelle_Listenpunkte_Fazit_FullScreen_No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9">
            <a:extLst>
              <a:ext uri="{FF2B5EF4-FFF2-40B4-BE49-F238E27FC236}">
                <a16:creationId xmlns:a16="http://schemas.microsoft.com/office/drawing/2014/main" id="{84989374-56C1-089B-7C8A-D4E0756DB3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1838" y="281062"/>
            <a:ext cx="2347822" cy="731839"/>
          </a:xfrm>
          <a:prstGeom prst="rect">
            <a:avLst/>
          </a:prstGeom>
        </p:spPr>
      </p:pic>
      <p:sp>
        <p:nvSpPr>
          <p:cNvPr id="6" name="Geschweifte Klammer links 5">
            <a:extLst>
              <a:ext uri="{FF2B5EF4-FFF2-40B4-BE49-F238E27FC236}">
                <a16:creationId xmlns:a16="http://schemas.microsoft.com/office/drawing/2014/main" id="{34DD01C4-52D9-5F31-40B6-B72159D84FEF}"/>
              </a:ext>
            </a:extLst>
          </p:cNvPr>
          <p:cNvSpPr/>
          <p:nvPr userDrawn="1"/>
        </p:nvSpPr>
        <p:spPr>
          <a:xfrm rot="16200000">
            <a:off x="5933779" y="-1186293"/>
            <a:ext cx="280358" cy="11591404"/>
          </a:xfrm>
          <a:prstGeom prst="leftBrace">
            <a:avLst>
              <a:gd name="adj1" fmla="val 51254"/>
              <a:gd name="adj2" fmla="val 50000"/>
            </a:avLst>
          </a:prstGeom>
          <a:ln w="12700">
            <a:solidFill>
              <a:srgbClr val="F7A3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Inhaltsplatzhalter 17">
            <a:extLst>
              <a:ext uri="{FF2B5EF4-FFF2-40B4-BE49-F238E27FC236}">
                <a16:creationId xmlns:a16="http://schemas.microsoft.com/office/drawing/2014/main" id="{4EC84BD1-AAAB-BA3B-C7F7-577C957956D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281841" y="4746538"/>
            <a:ext cx="11600652" cy="3270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500" b="1" i="0">
                <a:solidFill>
                  <a:schemeClr val="accent3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de-DE" dirty="0"/>
              <a:t>Bearbeiten</a:t>
            </a:r>
          </a:p>
        </p:txBody>
      </p:sp>
      <p:sp>
        <p:nvSpPr>
          <p:cNvPr id="7" name="Rechteck: abgerundete Ecken 8">
            <a:extLst>
              <a:ext uri="{FF2B5EF4-FFF2-40B4-BE49-F238E27FC236}">
                <a16:creationId xmlns:a16="http://schemas.microsoft.com/office/drawing/2014/main" id="{9468E7F8-D7DE-8FF4-F2B2-D1FA3377DEE7}"/>
              </a:ext>
            </a:extLst>
          </p:cNvPr>
          <p:cNvSpPr/>
          <p:nvPr userDrawn="1"/>
        </p:nvSpPr>
        <p:spPr>
          <a:xfrm>
            <a:off x="-91560" y="850007"/>
            <a:ext cx="1268801" cy="39538"/>
          </a:xfrm>
          <a:prstGeom prst="roundRect">
            <a:avLst/>
          </a:prstGeom>
          <a:solidFill>
            <a:srgbClr val="6791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Inhaltsplatzhalter 39">
            <a:extLst>
              <a:ext uri="{FF2B5EF4-FFF2-40B4-BE49-F238E27FC236}">
                <a16:creationId xmlns:a16="http://schemas.microsoft.com/office/drawing/2014/main" id="{6E9DA2D5-809D-4323-8EB8-3F41BFDD61B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81841" y="281062"/>
            <a:ext cx="7197725" cy="4787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500" b="1" i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9" name="Textplatzhalter 48">
            <a:extLst>
              <a:ext uri="{FF2B5EF4-FFF2-40B4-BE49-F238E27FC236}">
                <a16:creationId xmlns:a16="http://schemas.microsoft.com/office/drawing/2014/main" id="{2F8C19DA-3829-F53E-9D9C-2BB3C2FCFC7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78159" y="1477570"/>
            <a:ext cx="11591405" cy="299165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tx2"/>
              </a:buClr>
              <a:buSzPct val="100000"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Listenpunkt bearbeiten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5582713A-53E6-8887-C70C-131048CC74E7}"/>
              </a:ext>
            </a:extLst>
          </p:cNvPr>
          <p:cNvSpPr/>
          <p:nvPr userDrawn="1"/>
        </p:nvSpPr>
        <p:spPr>
          <a:xfrm>
            <a:off x="11798088" y="5270156"/>
            <a:ext cx="473395" cy="3168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421568A-E27A-9930-DBD7-4EEE28849D2D}"/>
              </a:ext>
            </a:extLst>
          </p:cNvPr>
          <p:cNvSpPr txBox="1"/>
          <p:nvPr userDrawn="1"/>
        </p:nvSpPr>
        <p:spPr>
          <a:xfrm>
            <a:off x="11791153" y="5293403"/>
            <a:ext cx="5814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F1EABB2-12C1-6C41-B5C0-DB4254D7713E}" type="slidenum">
              <a:rPr lang="de-DE" sz="1200" smtClean="0">
                <a:solidFill>
                  <a:schemeClr val="bg1">
                    <a:lumMod val="95000"/>
                  </a:schemeClr>
                </a:solidFill>
              </a:rPr>
              <a:t>‹Nr.›</a:t>
            </a:fld>
            <a:endParaRPr lang="de-DE" sz="120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4556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Tabell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9">
            <a:extLst>
              <a:ext uri="{FF2B5EF4-FFF2-40B4-BE49-F238E27FC236}">
                <a16:creationId xmlns:a16="http://schemas.microsoft.com/office/drawing/2014/main" id="{84989374-56C1-089B-7C8A-D4E0756DB3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1838" y="281062"/>
            <a:ext cx="2347822" cy="731839"/>
          </a:xfrm>
          <a:prstGeom prst="rect">
            <a:avLst/>
          </a:prstGeom>
        </p:spPr>
      </p:pic>
      <p:sp>
        <p:nvSpPr>
          <p:cNvPr id="6" name="Rechteck: abgerundete Ecken 8">
            <a:extLst>
              <a:ext uri="{FF2B5EF4-FFF2-40B4-BE49-F238E27FC236}">
                <a16:creationId xmlns:a16="http://schemas.microsoft.com/office/drawing/2014/main" id="{D75FA2B4-586A-A8BB-B1ED-9C0C3ED00285}"/>
              </a:ext>
            </a:extLst>
          </p:cNvPr>
          <p:cNvSpPr/>
          <p:nvPr userDrawn="1"/>
        </p:nvSpPr>
        <p:spPr>
          <a:xfrm>
            <a:off x="-91560" y="850007"/>
            <a:ext cx="1268801" cy="39538"/>
          </a:xfrm>
          <a:prstGeom prst="roundRect">
            <a:avLst/>
          </a:prstGeom>
          <a:solidFill>
            <a:srgbClr val="6791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Inhaltsplatzhalter 39">
            <a:extLst>
              <a:ext uri="{FF2B5EF4-FFF2-40B4-BE49-F238E27FC236}">
                <a16:creationId xmlns:a16="http://schemas.microsoft.com/office/drawing/2014/main" id="{5DA5A6B2-3078-6A1B-D90F-3D8D2F6264F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81841" y="281062"/>
            <a:ext cx="7197725" cy="4787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500" b="1" i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D3C34351-5E4B-C80F-7862-CFEF3E5A0273}"/>
              </a:ext>
            </a:extLst>
          </p:cNvPr>
          <p:cNvSpPr/>
          <p:nvPr userDrawn="1"/>
        </p:nvSpPr>
        <p:spPr>
          <a:xfrm>
            <a:off x="281841" y="1282090"/>
            <a:ext cx="5645146" cy="4133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B53627B0-944A-2D57-66E8-C8623264DEBB}"/>
              </a:ext>
            </a:extLst>
          </p:cNvPr>
          <p:cNvSpPr/>
          <p:nvPr userDrawn="1"/>
        </p:nvSpPr>
        <p:spPr>
          <a:xfrm>
            <a:off x="6214239" y="1282089"/>
            <a:ext cx="5650596" cy="4133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Inhaltsplatzhalter 43">
            <a:extLst>
              <a:ext uri="{FF2B5EF4-FFF2-40B4-BE49-F238E27FC236}">
                <a16:creationId xmlns:a16="http://schemas.microsoft.com/office/drawing/2014/main" id="{A09B2DB4-2982-9C0C-ABE4-9CACE191F6C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17872" y="1343142"/>
            <a:ext cx="5645146" cy="3231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19" name="Inhaltsplatzhalter 43">
            <a:extLst>
              <a:ext uri="{FF2B5EF4-FFF2-40B4-BE49-F238E27FC236}">
                <a16:creationId xmlns:a16="http://schemas.microsoft.com/office/drawing/2014/main" id="{7C56539D-A3FB-3D87-5973-4BB84691F84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78207" y="1341370"/>
            <a:ext cx="5645146" cy="3231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22" name="Inhaltsplatzhalter 2">
            <a:extLst>
              <a:ext uri="{FF2B5EF4-FFF2-40B4-BE49-F238E27FC236}">
                <a16:creationId xmlns:a16="http://schemas.microsoft.com/office/drawing/2014/main" id="{8DCC88C2-57D1-20BE-2113-9FE037ABAEA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277818" y="1859599"/>
            <a:ext cx="5645145" cy="35918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23" name="Inhaltsplatzhalter 2">
            <a:extLst>
              <a:ext uri="{FF2B5EF4-FFF2-40B4-BE49-F238E27FC236}">
                <a16:creationId xmlns:a16="http://schemas.microsoft.com/office/drawing/2014/main" id="{40FF423C-477A-F371-DCBD-B747E89E532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214239" y="1859598"/>
            <a:ext cx="5623233" cy="35918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5DBC7F8F-5BD0-7172-41B8-868172B12CB6}"/>
              </a:ext>
            </a:extLst>
          </p:cNvPr>
          <p:cNvSpPr/>
          <p:nvPr userDrawn="1"/>
        </p:nvSpPr>
        <p:spPr>
          <a:xfrm>
            <a:off x="11798088" y="5270156"/>
            <a:ext cx="473395" cy="3168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260252C-5222-1156-1C35-C663D189199F}"/>
              </a:ext>
            </a:extLst>
          </p:cNvPr>
          <p:cNvSpPr txBox="1"/>
          <p:nvPr userDrawn="1"/>
        </p:nvSpPr>
        <p:spPr>
          <a:xfrm>
            <a:off x="11791153" y="5293403"/>
            <a:ext cx="5814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F1EABB2-12C1-6C41-B5C0-DB4254D7713E}" type="slidenum">
              <a:rPr lang="de-DE" sz="1200" smtClean="0">
                <a:solidFill>
                  <a:schemeClr val="bg1">
                    <a:lumMod val="95000"/>
                  </a:schemeClr>
                </a:solidFill>
              </a:rPr>
              <a:t>‹Nr.›</a:t>
            </a:fld>
            <a:endParaRPr lang="de-DE" sz="120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99907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nhalt_Tabelle_Text_No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9">
            <a:extLst>
              <a:ext uri="{FF2B5EF4-FFF2-40B4-BE49-F238E27FC236}">
                <a16:creationId xmlns:a16="http://schemas.microsoft.com/office/drawing/2014/main" id="{84989374-56C1-089B-7C8A-D4E0756DB3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1838" y="281062"/>
            <a:ext cx="2347822" cy="731839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7FD9C18-A51C-91F2-0905-641C58BB79BB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277818" y="1477108"/>
            <a:ext cx="5645145" cy="39743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3B19E29A-CA4B-E0B4-470F-86F3E6E82B78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214239" y="1477107"/>
            <a:ext cx="5623233" cy="39743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6" name="Rechteck: abgerundete Ecken 8">
            <a:extLst>
              <a:ext uri="{FF2B5EF4-FFF2-40B4-BE49-F238E27FC236}">
                <a16:creationId xmlns:a16="http://schemas.microsoft.com/office/drawing/2014/main" id="{1548E46A-BB6A-64CD-A0C6-C63AFB98B835}"/>
              </a:ext>
            </a:extLst>
          </p:cNvPr>
          <p:cNvSpPr/>
          <p:nvPr userDrawn="1"/>
        </p:nvSpPr>
        <p:spPr>
          <a:xfrm>
            <a:off x="-91560" y="850007"/>
            <a:ext cx="1268801" cy="39538"/>
          </a:xfrm>
          <a:prstGeom prst="roundRect">
            <a:avLst/>
          </a:prstGeom>
          <a:solidFill>
            <a:srgbClr val="6791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Inhaltsplatzhalter 39">
            <a:extLst>
              <a:ext uri="{FF2B5EF4-FFF2-40B4-BE49-F238E27FC236}">
                <a16:creationId xmlns:a16="http://schemas.microsoft.com/office/drawing/2014/main" id="{D0644DAB-D602-9360-951C-C20C6683279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81841" y="281062"/>
            <a:ext cx="7197725" cy="4787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500" b="1" i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C04D51E-1C47-5B8A-BD67-A31CD7A891D6}"/>
              </a:ext>
            </a:extLst>
          </p:cNvPr>
          <p:cNvSpPr/>
          <p:nvPr userDrawn="1"/>
        </p:nvSpPr>
        <p:spPr>
          <a:xfrm>
            <a:off x="11798088" y="5270156"/>
            <a:ext cx="473395" cy="3168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721CA9F-6A40-EDE0-3A02-D7F8BFB8F213}"/>
              </a:ext>
            </a:extLst>
          </p:cNvPr>
          <p:cNvSpPr txBox="1"/>
          <p:nvPr userDrawn="1"/>
        </p:nvSpPr>
        <p:spPr>
          <a:xfrm>
            <a:off x="11791153" y="5293403"/>
            <a:ext cx="5814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F1EABB2-12C1-6C41-B5C0-DB4254D7713E}" type="slidenum">
              <a:rPr lang="de-DE" sz="1200" smtClean="0">
                <a:solidFill>
                  <a:schemeClr val="bg1">
                    <a:lumMod val="95000"/>
                  </a:schemeClr>
                </a:solidFill>
              </a:rPr>
              <a:t>‹Nr.›</a:t>
            </a:fld>
            <a:endParaRPr lang="de-DE" sz="120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25196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_Tabelle_Text_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9">
            <a:extLst>
              <a:ext uri="{FF2B5EF4-FFF2-40B4-BE49-F238E27FC236}">
                <a16:creationId xmlns:a16="http://schemas.microsoft.com/office/drawing/2014/main" id="{84989374-56C1-089B-7C8A-D4E0756DB3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1838" y="281062"/>
            <a:ext cx="2347822" cy="731839"/>
          </a:xfrm>
          <a:prstGeom prst="rect">
            <a:avLst/>
          </a:prstGeom>
        </p:spPr>
      </p:pic>
      <p:sp>
        <p:nvSpPr>
          <p:cNvPr id="4" name="Rechteck: abgerundete Ecken 8">
            <a:extLst>
              <a:ext uri="{FF2B5EF4-FFF2-40B4-BE49-F238E27FC236}">
                <a16:creationId xmlns:a16="http://schemas.microsoft.com/office/drawing/2014/main" id="{B03C5A10-C1F6-B4EC-5F44-5B0FB289B8F4}"/>
              </a:ext>
            </a:extLst>
          </p:cNvPr>
          <p:cNvSpPr/>
          <p:nvPr userDrawn="1"/>
        </p:nvSpPr>
        <p:spPr>
          <a:xfrm>
            <a:off x="-91560" y="850007"/>
            <a:ext cx="1268801" cy="39538"/>
          </a:xfrm>
          <a:prstGeom prst="roundRect">
            <a:avLst/>
          </a:prstGeom>
          <a:solidFill>
            <a:srgbClr val="6791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Inhaltsplatzhalter 39">
            <a:extLst>
              <a:ext uri="{FF2B5EF4-FFF2-40B4-BE49-F238E27FC236}">
                <a16:creationId xmlns:a16="http://schemas.microsoft.com/office/drawing/2014/main" id="{E1F43F33-AA6A-9634-3A7B-EA158E36C1B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81841" y="281062"/>
            <a:ext cx="7197725" cy="4787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500" b="1" i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0F6B1BBF-16BA-B316-58EF-593F5592468A}"/>
              </a:ext>
            </a:extLst>
          </p:cNvPr>
          <p:cNvSpPr/>
          <p:nvPr userDrawn="1"/>
        </p:nvSpPr>
        <p:spPr>
          <a:xfrm>
            <a:off x="281841" y="1282090"/>
            <a:ext cx="5645146" cy="4133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Inhaltsplatzhalter 43">
            <a:extLst>
              <a:ext uri="{FF2B5EF4-FFF2-40B4-BE49-F238E27FC236}">
                <a16:creationId xmlns:a16="http://schemas.microsoft.com/office/drawing/2014/main" id="{BF73DF83-38EA-4367-9C16-E991E71C254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78207" y="1341370"/>
            <a:ext cx="5645146" cy="3231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62CBAD9C-9CC4-5743-F292-5DC4D321F0A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277818" y="1859599"/>
            <a:ext cx="5645145" cy="35918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549BD0D9-5C1D-3EB9-3C78-30593D86A307}"/>
              </a:ext>
            </a:extLst>
          </p:cNvPr>
          <p:cNvSpPr/>
          <p:nvPr userDrawn="1"/>
        </p:nvSpPr>
        <p:spPr>
          <a:xfrm>
            <a:off x="11798088" y="5270156"/>
            <a:ext cx="473395" cy="3168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E207DA2-E09D-7101-6763-3A1D3745592F}"/>
              </a:ext>
            </a:extLst>
          </p:cNvPr>
          <p:cNvSpPr txBox="1"/>
          <p:nvPr userDrawn="1"/>
        </p:nvSpPr>
        <p:spPr>
          <a:xfrm>
            <a:off x="11791153" y="5293403"/>
            <a:ext cx="5814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F1EABB2-12C1-6C41-B5C0-DB4254D7713E}" type="slidenum">
              <a:rPr lang="de-DE" sz="1200" smtClean="0">
                <a:solidFill>
                  <a:schemeClr val="bg1">
                    <a:lumMod val="95000"/>
                  </a:schemeClr>
                </a:solidFill>
              </a:rPr>
              <a:t>‹Nr.›</a:t>
            </a:fld>
            <a:endParaRPr lang="de-DE" sz="120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55040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nhalt_Tabelle_Text_Links_No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9">
            <a:extLst>
              <a:ext uri="{FF2B5EF4-FFF2-40B4-BE49-F238E27FC236}">
                <a16:creationId xmlns:a16="http://schemas.microsoft.com/office/drawing/2014/main" id="{84989374-56C1-089B-7C8A-D4E0756DB3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1838" y="281062"/>
            <a:ext cx="2347822" cy="731839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7FD9C18-A51C-91F2-0905-641C58BB79BB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277818" y="1477108"/>
            <a:ext cx="5645145" cy="39743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4" name="Rechteck: abgerundete Ecken 8">
            <a:extLst>
              <a:ext uri="{FF2B5EF4-FFF2-40B4-BE49-F238E27FC236}">
                <a16:creationId xmlns:a16="http://schemas.microsoft.com/office/drawing/2014/main" id="{06F9D66E-53C4-F50F-3240-01BACAB029C3}"/>
              </a:ext>
            </a:extLst>
          </p:cNvPr>
          <p:cNvSpPr/>
          <p:nvPr userDrawn="1"/>
        </p:nvSpPr>
        <p:spPr>
          <a:xfrm>
            <a:off x="-91560" y="850007"/>
            <a:ext cx="1268801" cy="39538"/>
          </a:xfrm>
          <a:prstGeom prst="roundRect">
            <a:avLst/>
          </a:prstGeom>
          <a:solidFill>
            <a:srgbClr val="6791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Inhaltsplatzhalter 39">
            <a:extLst>
              <a:ext uri="{FF2B5EF4-FFF2-40B4-BE49-F238E27FC236}">
                <a16:creationId xmlns:a16="http://schemas.microsoft.com/office/drawing/2014/main" id="{F858181A-F7F9-0F21-8D4A-756EBDE755A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81841" y="281062"/>
            <a:ext cx="7197725" cy="4787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500" b="1" i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9238108A-FB9C-D7D0-042D-297E77CD3BDA}"/>
              </a:ext>
            </a:extLst>
          </p:cNvPr>
          <p:cNvSpPr/>
          <p:nvPr userDrawn="1"/>
        </p:nvSpPr>
        <p:spPr>
          <a:xfrm>
            <a:off x="11798088" y="5270156"/>
            <a:ext cx="473395" cy="3168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66D15AF-F780-82D0-79C8-89804410B357}"/>
              </a:ext>
            </a:extLst>
          </p:cNvPr>
          <p:cNvSpPr txBox="1"/>
          <p:nvPr userDrawn="1"/>
        </p:nvSpPr>
        <p:spPr>
          <a:xfrm>
            <a:off x="11791153" y="5293403"/>
            <a:ext cx="5814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F1EABB2-12C1-6C41-B5C0-DB4254D7713E}" type="slidenum">
              <a:rPr lang="de-DE" sz="1200" smtClean="0">
                <a:solidFill>
                  <a:schemeClr val="bg1">
                    <a:lumMod val="95000"/>
                  </a:schemeClr>
                </a:solidFill>
              </a:rPr>
              <a:t>‹Nr.›</a:t>
            </a:fld>
            <a:endParaRPr lang="de-DE" sz="120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5571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_Tabelle_Text_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9">
            <a:extLst>
              <a:ext uri="{FF2B5EF4-FFF2-40B4-BE49-F238E27FC236}">
                <a16:creationId xmlns:a16="http://schemas.microsoft.com/office/drawing/2014/main" id="{84989374-56C1-089B-7C8A-D4E0756DB3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1838" y="281062"/>
            <a:ext cx="2347822" cy="731839"/>
          </a:xfrm>
          <a:prstGeom prst="rect">
            <a:avLst/>
          </a:prstGeom>
        </p:spPr>
      </p:pic>
      <p:sp>
        <p:nvSpPr>
          <p:cNvPr id="3" name="Rechteck: abgerundete Ecken 8">
            <a:extLst>
              <a:ext uri="{FF2B5EF4-FFF2-40B4-BE49-F238E27FC236}">
                <a16:creationId xmlns:a16="http://schemas.microsoft.com/office/drawing/2014/main" id="{44DF4187-FE59-A374-3701-F8C30DBFD249}"/>
              </a:ext>
            </a:extLst>
          </p:cNvPr>
          <p:cNvSpPr/>
          <p:nvPr userDrawn="1"/>
        </p:nvSpPr>
        <p:spPr>
          <a:xfrm>
            <a:off x="-91560" y="850007"/>
            <a:ext cx="1268801" cy="39538"/>
          </a:xfrm>
          <a:prstGeom prst="roundRect">
            <a:avLst/>
          </a:prstGeom>
          <a:solidFill>
            <a:srgbClr val="6791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Inhaltsplatzhalter 39">
            <a:extLst>
              <a:ext uri="{FF2B5EF4-FFF2-40B4-BE49-F238E27FC236}">
                <a16:creationId xmlns:a16="http://schemas.microsoft.com/office/drawing/2014/main" id="{35D19C79-733F-A0B9-D8F2-191AA11C12D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81841" y="281062"/>
            <a:ext cx="7197725" cy="4787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500" b="1" i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701EE8BC-EB8C-9738-DC5B-CE1EB274296C}"/>
              </a:ext>
            </a:extLst>
          </p:cNvPr>
          <p:cNvSpPr/>
          <p:nvPr userDrawn="1"/>
        </p:nvSpPr>
        <p:spPr>
          <a:xfrm>
            <a:off x="6214239" y="1282089"/>
            <a:ext cx="5650596" cy="4133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Inhaltsplatzhalter 43">
            <a:extLst>
              <a:ext uri="{FF2B5EF4-FFF2-40B4-BE49-F238E27FC236}">
                <a16:creationId xmlns:a16="http://schemas.microsoft.com/office/drawing/2014/main" id="{17648124-8344-711B-B98B-11344733433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17872" y="1343142"/>
            <a:ext cx="5645146" cy="3231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6B905175-9770-B088-8593-74A5E414EE1D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214239" y="1859598"/>
            <a:ext cx="5623233" cy="35918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ED160266-1F23-7731-B718-0142DB5C4E4C}"/>
              </a:ext>
            </a:extLst>
          </p:cNvPr>
          <p:cNvSpPr/>
          <p:nvPr userDrawn="1"/>
        </p:nvSpPr>
        <p:spPr>
          <a:xfrm>
            <a:off x="11798088" y="5270156"/>
            <a:ext cx="473395" cy="3168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610F698-7C29-9223-41F7-1892E548839A}"/>
              </a:ext>
            </a:extLst>
          </p:cNvPr>
          <p:cNvSpPr txBox="1"/>
          <p:nvPr userDrawn="1"/>
        </p:nvSpPr>
        <p:spPr>
          <a:xfrm>
            <a:off x="11791153" y="5293403"/>
            <a:ext cx="5814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F1EABB2-12C1-6C41-B5C0-DB4254D7713E}" type="slidenum">
              <a:rPr lang="de-DE" sz="1200" smtClean="0">
                <a:solidFill>
                  <a:schemeClr val="bg1">
                    <a:lumMod val="95000"/>
                  </a:schemeClr>
                </a:solidFill>
              </a:rPr>
              <a:t>‹Nr.›</a:t>
            </a:fld>
            <a:endParaRPr lang="de-DE" sz="120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94440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nhalt_Tabelle_Text_Rechts_No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9">
            <a:extLst>
              <a:ext uri="{FF2B5EF4-FFF2-40B4-BE49-F238E27FC236}">
                <a16:creationId xmlns:a16="http://schemas.microsoft.com/office/drawing/2014/main" id="{84989374-56C1-089B-7C8A-D4E0756DB3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1838" y="281062"/>
            <a:ext cx="2347822" cy="731839"/>
          </a:xfrm>
          <a:prstGeom prst="rect">
            <a:avLst/>
          </a:prstGeom>
        </p:spPr>
      </p:pic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3B19E29A-CA4B-E0B4-470F-86F3E6E82B78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214239" y="1477108"/>
            <a:ext cx="5623233" cy="39743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3" name="Rechteck: abgerundete Ecken 8">
            <a:extLst>
              <a:ext uri="{FF2B5EF4-FFF2-40B4-BE49-F238E27FC236}">
                <a16:creationId xmlns:a16="http://schemas.microsoft.com/office/drawing/2014/main" id="{1697443A-ED50-A96F-244F-1867390DC804}"/>
              </a:ext>
            </a:extLst>
          </p:cNvPr>
          <p:cNvSpPr/>
          <p:nvPr userDrawn="1"/>
        </p:nvSpPr>
        <p:spPr>
          <a:xfrm>
            <a:off x="-91560" y="850007"/>
            <a:ext cx="1268801" cy="39538"/>
          </a:xfrm>
          <a:prstGeom prst="roundRect">
            <a:avLst/>
          </a:prstGeom>
          <a:solidFill>
            <a:srgbClr val="6791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Inhaltsplatzhalter 39">
            <a:extLst>
              <a:ext uri="{FF2B5EF4-FFF2-40B4-BE49-F238E27FC236}">
                <a16:creationId xmlns:a16="http://schemas.microsoft.com/office/drawing/2014/main" id="{4AEDCE61-9A3F-9BB4-418C-1D0CAF90D05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81841" y="281062"/>
            <a:ext cx="7197725" cy="4787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500" b="1" i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C46E53F-6393-9F52-3CF3-EEB5334009F7}"/>
              </a:ext>
            </a:extLst>
          </p:cNvPr>
          <p:cNvSpPr/>
          <p:nvPr userDrawn="1"/>
        </p:nvSpPr>
        <p:spPr>
          <a:xfrm>
            <a:off x="11798088" y="5270156"/>
            <a:ext cx="473395" cy="3168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1D057E8-088F-2F5A-3CFC-8F7A8CB34330}"/>
              </a:ext>
            </a:extLst>
          </p:cNvPr>
          <p:cNvSpPr txBox="1"/>
          <p:nvPr userDrawn="1"/>
        </p:nvSpPr>
        <p:spPr>
          <a:xfrm>
            <a:off x="11791153" y="5293403"/>
            <a:ext cx="5814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F1EABB2-12C1-6C41-B5C0-DB4254D7713E}" type="slidenum">
              <a:rPr lang="de-DE" sz="1200" smtClean="0">
                <a:solidFill>
                  <a:schemeClr val="bg1">
                    <a:lumMod val="95000"/>
                  </a:schemeClr>
                </a:solidFill>
              </a:rPr>
              <a:t>‹Nr.›</a:t>
            </a:fld>
            <a:endParaRPr lang="de-DE" sz="120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880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Text &amp; Überschrift_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9">
            <a:extLst>
              <a:ext uri="{FF2B5EF4-FFF2-40B4-BE49-F238E27FC236}">
                <a16:creationId xmlns:a16="http://schemas.microsoft.com/office/drawing/2014/main" id="{84989374-56C1-089B-7C8A-D4E0756DB3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1838" y="281062"/>
            <a:ext cx="2347822" cy="731839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7FD9C18-A51C-91F2-0905-641C58BB79BB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278208" y="1859601"/>
            <a:ext cx="11555584" cy="35918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7" name="Rechteck: abgerundete Ecken 8">
            <a:extLst>
              <a:ext uri="{FF2B5EF4-FFF2-40B4-BE49-F238E27FC236}">
                <a16:creationId xmlns:a16="http://schemas.microsoft.com/office/drawing/2014/main" id="{497D91F8-782F-8553-969B-3514A7C4FAA2}"/>
              </a:ext>
            </a:extLst>
          </p:cNvPr>
          <p:cNvSpPr/>
          <p:nvPr userDrawn="1"/>
        </p:nvSpPr>
        <p:spPr>
          <a:xfrm>
            <a:off x="-91560" y="850007"/>
            <a:ext cx="1268801" cy="39538"/>
          </a:xfrm>
          <a:prstGeom prst="roundRect">
            <a:avLst/>
          </a:prstGeom>
          <a:solidFill>
            <a:srgbClr val="6791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Inhaltsplatzhalter 39">
            <a:extLst>
              <a:ext uri="{FF2B5EF4-FFF2-40B4-BE49-F238E27FC236}">
                <a16:creationId xmlns:a16="http://schemas.microsoft.com/office/drawing/2014/main" id="{5FBF7795-304D-B79A-D6CA-96EB627B8FB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81841" y="281062"/>
            <a:ext cx="7197725" cy="4787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500" b="1" i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2B5A8EA9-BED8-CDBC-38B2-48E71F711179}"/>
              </a:ext>
            </a:extLst>
          </p:cNvPr>
          <p:cNvSpPr/>
          <p:nvPr userDrawn="1"/>
        </p:nvSpPr>
        <p:spPr>
          <a:xfrm>
            <a:off x="281841" y="1282090"/>
            <a:ext cx="11551950" cy="4133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Inhaltsplatzhalter 43">
            <a:extLst>
              <a:ext uri="{FF2B5EF4-FFF2-40B4-BE49-F238E27FC236}">
                <a16:creationId xmlns:a16="http://schemas.microsoft.com/office/drawing/2014/main" id="{53505288-C257-688D-E3C1-DAD455AD127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78207" y="1341370"/>
            <a:ext cx="11555584" cy="3231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6AE0AC86-4E33-6EB7-9BCA-A94A0E00D441}"/>
              </a:ext>
            </a:extLst>
          </p:cNvPr>
          <p:cNvSpPr/>
          <p:nvPr userDrawn="1"/>
        </p:nvSpPr>
        <p:spPr>
          <a:xfrm>
            <a:off x="11798088" y="5270156"/>
            <a:ext cx="473395" cy="3168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1CD948B-F994-B49B-98F1-C0FCE503F90B}"/>
              </a:ext>
            </a:extLst>
          </p:cNvPr>
          <p:cNvSpPr txBox="1"/>
          <p:nvPr userDrawn="1"/>
        </p:nvSpPr>
        <p:spPr>
          <a:xfrm>
            <a:off x="11791153" y="5293403"/>
            <a:ext cx="5814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F1EABB2-12C1-6C41-B5C0-DB4254D7713E}" type="slidenum">
              <a:rPr lang="de-DE" sz="1200" smtClean="0">
                <a:solidFill>
                  <a:schemeClr val="bg1">
                    <a:lumMod val="95000"/>
                  </a:schemeClr>
                </a:solidFill>
              </a:rPr>
              <a:t>‹Nr.›</a:t>
            </a:fld>
            <a:endParaRPr lang="de-DE" sz="120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2607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Text_FullScreen_No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9">
            <a:extLst>
              <a:ext uri="{FF2B5EF4-FFF2-40B4-BE49-F238E27FC236}">
                <a16:creationId xmlns:a16="http://schemas.microsoft.com/office/drawing/2014/main" id="{84989374-56C1-089B-7C8A-D4E0756DB3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1838" y="281062"/>
            <a:ext cx="2347822" cy="731839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7FD9C18-A51C-91F2-0905-641C58BB79BB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281841" y="1456878"/>
            <a:ext cx="11555632" cy="39945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6" name="Rechteck: abgerundete Ecken 8">
            <a:extLst>
              <a:ext uri="{FF2B5EF4-FFF2-40B4-BE49-F238E27FC236}">
                <a16:creationId xmlns:a16="http://schemas.microsoft.com/office/drawing/2014/main" id="{83F9EF14-4544-EA10-3662-CAF73C96D667}"/>
              </a:ext>
            </a:extLst>
          </p:cNvPr>
          <p:cNvSpPr/>
          <p:nvPr userDrawn="1"/>
        </p:nvSpPr>
        <p:spPr>
          <a:xfrm>
            <a:off x="-91560" y="850007"/>
            <a:ext cx="1268801" cy="39538"/>
          </a:xfrm>
          <a:prstGeom prst="roundRect">
            <a:avLst/>
          </a:prstGeom>
          <a:solidFill>
            <a:srgbClr val="6791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Inhaltsplatzhalter 39">
            <a:extLst>
              <a:ext uri="{FF2B5EF4-FFF2-40B4-BE49-F238E27FC236}">
                <a16:creationId xmlns:a16="http://schemas.microsoft.com/office/drawing/2014/main" id="{02CDF164-E1D0-3A02-18F8-E9EF0AD525A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81841" y="281062"/>
            <a:ext cx="7197725" cy="4787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500" b="1" i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466C574F-07E9-2D15-1DA1-E2A1C1BB3A90}"/>
              </a:ext>
            </a:extLst>
          </p:cNvPr>
          <p:cNvSpPr/>
          <p:nvPr userDrawn="1"/>
        </p:nvSpPr>
        <p:spPr>
          <a:xfrm>
            <a:off x="11798088" y="5270156"/>
            <a:ext cx="473395" cy="3168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8380EEA-0C96-FA39-2EFB-DE725A676D1C}"/>
              </a:ext>
            </a:extLst>
          </p:cNvPr>
          <p:cNvSpPr txBox="1"/>
          <p:nvPr userDrawn="1"/>
        </p:nvSpPr>
        <p:spPr>
          <a:xfrm>
            <a:off x="11791153" y="5293403"/>
            <a:ext cx="5814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F1EABB2-12C1-6C41-B5C0-DB4254D7713E}" type="slidenum">
              <a:rPr lang="de-DE" sz="1200" smtClean="0">
                <a:solidFill>
                  <a:schemeClr val="bg1">
                    <a:lumMod val="95000"/>
                  </a:schemeClr>
                </a:solidFill>
              </a:rPr>
              <a:t>‹Nr.›</a:t>
            </a:fld>
            <a:endParaRPr lang="de-DE" sz="120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87572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alt_Tabelle_Text_No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9">
            <a:extLst>
              <a:ext uri="{FF2B5EF4-FFF2-40B4-BE49-F238E27FC236}">
                <a16:creationId xmlns:a16="http://schemas.microsoft.com/office/drawing/2014/main" id="{84989374-56C1-089B-7C8A-D4E0756DB3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1838" y="281062"/>
            <a:ext cx="2347822" cy="731839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0D9F10EE-F958-C6B1-CFF8-D20A2EF4CD48}"/>
              </a:ext>
            </a:extLst>
          </p:cNvPr>
          <p:cNvSpPr/>
          <p:nvPr userDrawn="1"/>
        </p:nvSpPr>
        <p:spPr>
          <a:xfrm>
            <a:off x="6214239" y="1282089"/>
            <a:ext cx="5650596" cy="4133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Inhaltsplatzhalter 43">
            <a:extLst>
              <a:ext uri="{FF2B5EF4-FFF2-40B4-BE49-F238E27FC236}">
                <a16:creationId xmlns:a16="http://schemas.microsoft.com/office/drawing/2014/main" id="{2E83E227-C405-CDB8-1F37-85D41E05C2C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17872" y="1343142"/>
            <a:ext cx="5645146" cy="3231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637C9BAB-F224-13D5-C46F-7B6CCA5B451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214239" y="1859598"/>
            <a:ext cx="5623233" cy="35918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3630033-AF38-D338-2389-80825FF24EE8}"/>
              </a:ext>
            </a:extLst>
          </p:cNvPr>
          <p:cNvSpPr/>
          <p:nvPr userDrawn="1"/>
        </p:nvSpPr>
        <p:spPr>
          <a:xfrm>
            <a:off x="281841" y="1282090"/>
            <a:ext cx="5645146" cy="4133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Inhaltsplatzhalter 43">
            <a:extLst>
              <a:ext uri="{FF2B5EF4-FFF2-40B4-BE49-F238E27FC236}">
                <a16:creationId xmlns:a16="http://schemas.microsoft.com/office/drawing/2014/main" id="{9A169ED7-3317-77B5-9647-90532B17E93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78207" y="1341370"/>
            <a:ext cx="5645146" cy="3231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9CE653F1-04E4-C898-6612-D6F545BC2891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277818" y="1859599"/>
            <a:ext cx="5645145" cy="35918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4BA18DDF-BA83-A184-96FE-7C0387ACC7FE}"/>
              </a:ext>
            </a:extLst>
          </p:cNvPr>
          <p:cNvSpPr/>
          <p:nvPr userDrawn="1"/>
        </p:nvSpPr>
        <p:spPr>
          <a:xfrm>
            <a:off x="11798088" y="5270156"/>
            <a:ext cx="473395" cy="3168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E712F4AD-93DB-481D-1A62-5FAF592ACF34}"/>
              </a:ext>
            </a:extLst>
          </p:cNvPr>
          <p:cNvSpPr txBox="1"/>
          <p:nvPr userDrawn="1"/>
        </p:nvSpPr>
        <p:spPr>
          <a:xfrm>
            <a:off x="11791153" y="5293403"/>
            <a:ext cx="5814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F1EABB2-12C1-6C41-B5C0-DB4254D7713E}" type="slidenum">
              <a:rPr lang="de-DE" sz="1200" smtClean="0">
                <a:solidFill>
                  <a:schemeClr val="bg1">
                    <a:lumMod val="95000"/>
                  </a:schemeClr>
                </a:solidFill>
              </a:rPr>
              <a:t>‹Nr.›</a:t>
            </a:fld>
            <a:endParaRPr lang="de-DE" sz="120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96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alt_Tabelle_Listenpunkte_Links_no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9">
            <a:extLst>
              <a:ext uri="{FF2B5EF4-FFF2-40B4-BE49-F238E27FC236}">
                <a16:creationId xmlns:a16="http://schemas.microsoft.com/office/drawing/2014/main" id="{84989374-56C1-089B-7C8A-D4E0756DB3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1838" y="281062"/>
            <a:ext cx="2347822" cy="731839"/>
          </a:xfrm>
          <a:prstGeom prst="rect">
            <a:avLst/>
          </a:prstGeom>
        </p:spPr>
      </p:pic>
      <p:sp>
        <p:nvSpPr>
          <p:cNvPr id="3" name="Rechteck: abgerundete Ecken 8">
            <a:extLst>
              <a:ext uri="{FF2B5EF4-FFF2-40B4-BE49-F238E27FC236}">
                <a16:creationId xmlns:a16="http://schemas.microsoft.com/office/drawing/2014/main" id="{5EB6EA98-DAC7-4977-85BC-C3703E9D205C}"/>
              </a:ext>
            </a:extLst>
          </p:cNvPr>
          <p:cNvSpPr/>
          <p:nvPr userDrawn="1"/>
        </p:nvSpPr>
        <p:spPr>
          <a:xfrm>
            <a:off x="-91560" y="850007"/>
            <a:ext cx="1268801" cy="39538"/>
          </a:xfrm>
          <a:prstGeom prst="roundRect">
            <a:avLst/>
          </a:prstGeom>
          <a:solidFill>
            <a:srgbClr val="6791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Inhaltsplatzhalter 39">
            <a:extLst>
              <a:ext uri="{FF2B5EF4-FFF2-40B4-BE49-F238E27FC236}">
                <a16:creationId xmlns:a16="http://schemas.microsoft.com/office/drawing/2014/main" id="{2F7C3EDA-4374-753C-60F3-2409759C2E6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81841" y="281062"/>
            <a:ext cx="7197725" cy="4787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500" b="1" i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6" name="Textplatzhalter 48">
            <a:extLst>
              <a:ext uri="{FF2B5EF4-FFF2-40B4-BE49-F238E27FC236}">
                <a16:creationId xmlns:a16="http://schemas.microsoft.com/office/drawing/2014/main" id="{49347F23-9947-0AC6-94B6-43ACA48B02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8207" y="1477570"/>
            <a:ext cx="5645146" cy="397436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tx2"/>
              </a:buClr>
              <a:buSzPct val="100000"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Listenpunkt bearbeiten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AC8E862A-57FC-4395-4BD8-8C918CB5E9B5}"/>
              </a:ext>
            </a:extLst>
          </p:cNvPr>
          <p:cNvSpPr/>
          <p:nvPr userDrawn="1"/>
        </p:nvSpPr>
        <p:spPr>
          <a:xfrm>
            <a:off x="11798088" y="5270156"/>
            <a:ext cx="473395" cy="3168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C1C4F8C-B7AF-AC5D-FC5A-094491151F0A}"/>
              </a:ext>
            </a:extLst>
          </p:cNvPr>
          <p:cNvSpPr txBox="1"/>
          <p:nvPr userDrawn="1"/>
        </p:nvSpPr>
        <p:spPr>
          <a:xfrm>
            <a:off x="11791153" y="5293403"/>
            <a:ext cx="5814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F1EABB2-12C1-6C41-B5C0-DB4254D7713E}" type="slidenum">
              <a:rPr lang="de-DE" sz="1200" smtClean="0">
                <a:solidFill>
                  <a:schemeClr val="bg1">
                    <a:lumMod val="95000"/>
                  </a:schemeClr>
                </a:solidFill>
              </a:rPr>
              <a:t>‹Nr.›</a:t>
            </a:fld>
            <a:endParaRPr lang="de-DE" sz="120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45529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alt_Tabelle_Text_Links_No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9">
            <a:extLst>
              <a:ext uri="{FF2B5EF4-FFF2-40B4-BE49-F238E27FC236}">
                <a16:creationId xmlns:a16="http://schemas.microsoft.com/office/drawing/2014/main" id="{84989374-56C1-089B-7C8A-D4E0756DB3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1838" y="281062"/>
            <a:ext cx="2347822" cy="731839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20510A4F-FD98-5D5B-5F64-921D6222FA31}"/>
              </a:ext>
            </a:extLst>
          </p:cNvPr>
          <p:cNvSpPr/>
          <p:nvPr userDrawn="1"/>
        </p:nvSpPr>
        <p:spPr>
          <a:xfrm>
            <a:off x="281841" y="1282090"/>
            <a:ext cx="5645146" cy="4133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Inhaltsplatzhalter 43">
            <a:extLst>
              <a:ext uri="{FF2B5EF4-FFF2-40B4-BE49-F238E27FC236}">
                <a16:creationId xmlns:a16="http://schemas.microsoft.com/office/drawing/2014/main" id="{C6D69AB2-E7A8-4D3C-51AB-46E594297E0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78207" y="1341370"/>
            <a:ext cx="5645146" cy="3231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F52B9770-8FB9-A3BE-6A72-3F44FE712534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277818" y="1859599"/>
            <a:ext cx="5645145" cy="35918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3467562D-B0F5-6BC5-EF87-07FACE51CE10}"/>
              </a:ext>
            </a:extLst>
          </p:cNvPr>
          <p:cNvSpPr/>
          <p:nvPr userDrawn="1"/>
        </p:nvSpPr>
        <p:spPr>
          <a:xfrm>
            <a:off x="11798088" y="5270156"/>
            <a:ext cx="473395" cy="3168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F6CBAF2-84C9-8191-BABA-F57A2FEF3D0B}"/>
              </a:ext>
            </a:extLst>
          </p:cNvPr>
          <p:cNvSpPr txBox="1"/>
          <p:nvPr userDrawn="1"/>
        </p:nvSpPr>
        <p:spPr>
          <a:xfrm>
            <a:off x="11791153" y="5293403"/>
            <a:ext cx="5814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F1EABB2-12C1-6C41-B5C0-DB4254D7713E}" type="slidenum">
              <a:rPr lang="de-DE" sz="1200" smtClean="0">
                <a:solidFill>
                  <a:schemeClr val="bg1">
                    <a:lumMod val="95000"/>
                  </a:schemeClr>
                </a:solidFill>
              </a:rPr>
              <a:t>‹Nr.›</a:t>
            </a:fld>
            <a:endParaRPr lang="de-DE" sz="120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02119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nhalt_Tabelle_Text_Rechts_No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9">
            <a:extLst>
              <a:ext uri="{FF2B5EF4-FFF2-40B4-BE49-F238E27FC236}">
                <a16:creationId xmlns:a16="http://schemas.microsoft.com/office/drawing/2014/main" id="{84989374-56C1-089B-7C8A-D4E0756DB3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1838" y="281062"/>
            <a:ext cx="2347822" cy="731839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9EF58AA0-D986-DCB1-ECE3-1003EBA2B5CD}"/>
              </a:ext>
            </a:extLst>
          </p:cNvPr>
          <p:cNvSpPr/>
          <p:nvPr userDrawn="1"/>
        </p:nvSpPr>
        <p:spPr>
          <a:xfrm>
            <a:off x="6214239" y="1282089"/>
            <a:ext cx="5650596" cy="4133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Inhaltsplatzhalter 43">
            <a:extLst>
              <a:ext uri="{FF2B5EF4-FFF2-40B4-BE49-F238E27FC236}">
                <a16:creationId xmlns:a16="http://schemas.microsoft.com/office/drawing/2014/main" id="{5CD3275E-C8CB-A3BD-76F4-F3BB46999DF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17872" y="1343142"/>
            <a:ext cx="5645146" cy="3231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395B5A39-ECC0-71E2-A109-6E81BC617FA1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214239" y="1859598"/>
            <a:ext cx="5623233" cy="35918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81F4D2B2-10E7-F2B6-78D0-39E4C2C6E521}"/>
              </a:ext>
            </a:extLst>
          </p:cNvPr>
          <p:cNvSpPr/>
          <p:nvPr userDrawn="1"/>
        </p:nvSpPr>
        <p:spPr>
          <a:xfrm>
            <a:off x="11798088" y="5270156"/>
            <a:ext cx="473395" cy="3168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280AE00-B13F-65A7-0A07-D32AB7CDB9A7}"/>
              </a:ext>
            </a:extLst>
          </p:cNvPr>
          <p:cNvSpPr txBox="1"/>
          <p:nvPr userDrawn="1"/>
        </p:nvSpPr>
        <p:spPr>
          <a:xfrm>
            <a:off x="11791153" y="5293403"/>
            <a:ext cx="5814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F1EABB2-12C1-6C41-B5C0-DB4254D7713E}" type="slidenum">
              <a:rPr lang="de-DE" sz="1200" smtClean="0">
                <a:solidFill>
                  <a:schemeClr val="bg1">
                    <a:lumMod val="95000"/>
                  </a:schemeClr>
                </a:solidFill>
              </a:rPr>
              <a:t>‹Nr.›</a:t>
            </a:fld>
            <a:endParaRPr lang="de-DE" sz="120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14295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Text_FullScreen_No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9">
            <a:extLst>
              <a:ext uri="{FF2B5EF4-FFF2-40B4-BE49-F238E27FC236}">
                <a16:creationId xmlns:a16="http://schemas.microsoft.com/office/drawing/2014/main" id="{84989374-56C1-089B-7C8A-D4E0756DB3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1838" y="281062"/>
            <a:ext cx="2347822" cy="731839"/>
          </a:xfrm>
          <a:prstGeom prst="rect">
            <a:avLst/>
          </a:prstGeom>
        </p:spPr>
      </p:pic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D4004D1B-13A3-3E6D-57A2-3E602227802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281841" y="1456878"/>
            <a:ext cx="11555632" cy="39945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157255B8-C318-8B5B-8BBA-CD427989C740}"/>
              </a:ext>
            </a:extLst>
          </p:cNvPr>
          <p:cNvSpPr/>
          <p:nvPr userDrawn="1"/>
        </p:nvSpPr>
        <p:spPr>
          <a:xfrm>
            <a:off x="11798088" y="5270156"/>
            <a:ext cx="473395" cy="3168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DE971EE-B157-A018-4848-5D99484CB669}"/>
              </a:ext>
            </a:extLst>
          </p:cNvPr>
          <p:cNvSpPr txBox="1"/>
          <p:nvPr userDrawn="1"/>
        </p:nvSpPr>
        <p:spPr>
          <a:xfrm>
            <a:off x="11791153" y="5293403"/>
            <a:ext cx="5814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F1EABB2-12C1-6C41-B5C0-DB4254D7713E}" type="slidenum">
              <a:rPr lang="de-DE" sz="1200" smtClean="0">
                <a:solidFill>
                  <a:schemeClr val="bg1">
                    <a:lumMod val="95000"/>
                  </a:schemeClr>
                </a:solidFill>
              </a:rPr>
              <a:t>‹Nr.›</a:t>
            </a:fld>
            <a:endParaRPr lang="de-DE" sz="120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649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alt_Tabelle_Listenpunkte_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9">
            <a:extLst>
              <a:ext uri="{FF2B5EF4-FFF2-40B4-BE49-F238E27FC236}">
                <a16:creationId xmlns:a16="http://schemas.microsoft.com/office/drawing/2014/main" id="{84989374-56C1-089B-7C8A-D4E0756DB3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1838" y="281062"/>
            <a:ext cx="2347822" cy="731839"/>
          </a:xfrm>
          <a:prstGeom prst="rect">
            <a:avLst/>
          </a:prstGeom>
        </p:spPr>
      </p:pic>
      <p:sp>
        <p:nvSpPr>
          <p:cNvPr id="6" name="Rechteck: abgerundete Ecken 8">
            <a:extLst>
              <a:ext uri="{FF2B5EF4-FFF2-40B4-BE49-F238E27FC236}">
                <a16:creationId xmlns:a16="http://schemas.microsoft.com/office/drawing/2014/main" id="{F105BA07-B83F-59FC-1EE5-80A1E6166AFD}"/>
              </a:ext>
            </a:extLst>
          </p:cNvPr>
          <p:cNvSpPr/>
          <p:nvPr userDrawn="1"/>
        </p:nvSpPr>
        <p:spPr>
          <a:xfrm>
            <a:off x="-91560" y="850007"/>
            <a:ext cx="1268801" cy="39538"/>
          </a:xfrm>
          <a:prstGeom prst="roundRect">
            <a:avLst/>
          </a:prstGeom>
          <a:solidFill>
            <a:srgbClr val="6791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Inhaltsplatzhalter 39">
            <a:extLst>
              <a:ext uri="{FF2B5EF4-FFF2-40B4-BE49-F238E27FC236}">
                <a16:creationId xmlns:a16="http://schemas.microsoft.com/office/drawing/2014/main" id="{EC2B9C37-EF95-2585-EDE3-586F871EC80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81841" y="281062"/>
            <a:ext cx="7197725" cy="4787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500" b="1" i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EC47DF9C-7173-63AC-C173-B28D010859C8}"/>
              </a:ext>
            </a:extLst>
          </p:cNvPr>
          <p:cNvSpPr/>
          <p:nvPr userDrawn="1"/>
        </p:nvSpPr>
        <p:spPr>
          <a:xfrm>
            <a:off x="6214239" y="1282089"/>
            <a:ext cx="5650596" cy="4133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Inhaltsplatzhalter 43">
            <a:extLst>
              <a:ext uri="{FF2B5EF4-FFF2-40B4-BE49-F238E27FC236}">
                <a16:creationId xmlns:a16="http://schemas.microsoft.com/office/drawing/2014/main" id="{4CDDB4DE-7F99-F942-2571-EBA2304E9B5E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17872" y="1343142"/>
            <a:ext cx="5645146" cy="3231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11" name="Textplatzhalter 48">
            <a:extLst>
              <a:ext uri="{FF2B5EF4-FFF2-40B4-BE49-F238E27FC236}">
                <a16:creationId xmlns:a16="http://schemas.microsoft.com/office/drawing/2014/main" id="{D8101AC4-C4B0-22BA-03FC-ABA27938F5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14239" y="1860062"/>
            <a:ext cx="5620852" cy="359187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tx2"/>
              </a:buClr>
              <a:buSzPct val="100000"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Listenpunkt bearbeiten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2A63BDF0-62D4-183B-C98F-715D66EEDF1A}"/>
              </a:ext>
            </a:extLst>
          </p:cNvPr>
          <p:cNvSpPr/>
          <p:nvPr userDrawn="1"/>
        </p:nvSpPr>
        <p:spPr>
          <a:xfrm>
            <a:off x="11798088" y="5270156"/>
            <a:ext cx="473395" cy="3168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2B7AE8F-7C82-7B61-A5DD-740204672583}"/>
              </a:ext>
            </a:extLst>
          </p:cNvPr>
          <p:cNvSpPr txBox="1"/>
          <p:nvPr userDrawn="1"/>
        </p:nvSpPr>
        <p:spPr>
          <a:xfrm>
            <a:off x="11791153" y="5293403"/>
            <a:ext cx="5814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F1EABB2-12C1-6C41-B5C0-DB4254D7713E}" type="slidenum">
              <a:rPr lang="de-DE" sz="1200" smtClean="0">
                <a:solidFill>
                  <a:schemeClr val="bg1">
                    <a:lumMod val="95000"/>
                  </a:schemeClr>
                </a:solidFill>
              </a:rPr>
              <a:t>‹Nr.›</a:t>
            </a:fld>
            <a:endParaRPr lang="de-DE" sz="120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695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nhalt_Tabelle_Listenpunkte_Rechts_No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9">
            <a:extLst>
              <a:ext uri="{FF2B5EF4-FFF2-40B4-BE49-F238E27FC236}">
                <a16:creationId xmlns:a16="http://schemas.microsoft.com/office/drawing/2014/main" id="{84989374-56C1-089B-7C8A-D4E0756DB3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1838" y="281062"/>
            <a:ext cx="2347822" cy="731839"/>
          </a:xfrm>
          <a:prstGeom prst="rect">
            <a:avLst/>
          </a:prstGeom>
        </p:spPr>
      </p:pic>
      <p:sp>
        <p:nvSpPr>
          <p:cNvPr id="3" name="Rechteck: abgerundete Ecken 8">
            <a:extLst>
              <a:ext uri="{FF2B5EF4-FFF2-40B4-BE49-F238E27FC236}">
                <a16:creationId xmlns:a16="http://schemas.microsoft.com/office/drawing/2014/main" id="{B72D4986-CF7A-0435-BF37-0860813AEA8E}"/>
              </a:ext>
            </a:extLst>
          </p:cNvPr>
          <p:cNvSpPr/>
          <p:nvPr userDrawn="1"/>
        </p:nvSpPr>
        <p:spPr>
          <a:xfrm>
            <a:off x="-91560" y="850007"/>
            <a:ext cx="1268801" cy="39538"/>
          </a:xfrm>
          <a:prstGeom prst="roundRect">
            <a:avLst/>
          </a:prstGeom>
          <a:solidFill>
            <a:srgbClr val="6791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Inhaltsplatzhalter 39">
            <a:extLst>
              <a:ext uri="{FF2B5EF4-FFF2-40B4-BE49-F238E27FC236}">
                <a16:creationId xmlns:a16="http://schemas.microsoft.com/office/drawing/2014/main" id="{397805AA-BF1A-0573-B4F0-A7C59914A34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81841" y="281062"/>
            <a:ext cx="7197725" cy="4787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500" b="1" i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6" name="Textplatzhalter 48">
            <a:extLst>
              <a:ext uri="{FF2B5EF4-FFF2-40B4-BE49-F238E27FC236}">
                <a16:creationId xmlns:a16="http://schemas.microsoft.com/office/drawing/2014/main" id="{2C48C65F-4F42-AC1A-2C97-D2618B3859B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14239" y="1477570"/>
            <a:ext cx="5620852" cy="39743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tx2"/>
              </a:buClr>
              <a:buSzPct val="100000"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Listenpunkt bearbeiten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AC49D211-77B7-C733-531F-3E76A4EFE92D}"/>
              </a:ext>
            </a:extLst>
          </p:cNvPr>
          <p:cNvSpPr/>
          <p:nvPr userDrawn="1"/>
        </p:nvSpPr>
        <p:spPr>
          <a:xfrm>
            <a:off x="11798088" y="5270156"/>
            <a:ext cx="473395" cy="3168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B186F3B-1B67-8A58-4BD3-76C4FAD599F3}"/>
              </a:ext>
            </a:extLst>
          </p:cNvPr>
          <p:cNvSpPr txBox="1"/>
          <p:nvPr userDrawn="1"/>
        </p:nvSpPr>
        <p:spPr>
          <a:xfrm>
            <a:off x="11791153" y="5293403"/>
            <a:ext cx="5814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F1EABB2-12C1-6C41-B5C0-DB4254D7713E}" type="slidenum">
              <a:rPr lang="de-DE" sz="1200" smtClean="0">
                <a:solidFill>
                  <a:schemeClr val="bg1">
                    <a:lumMod val="95000"/>
                  </a:schemeClr>
                </a:solidFill>
              </a:rPr>
              <a:t>‹Nr.›</a:t>
            </a:fld>
            <a:endParaRPr lang="de-DE" sz="120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448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Listenpunkte &amp; Überschrift_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9">
            <a:extLst>
              <a:ext uri="{FF2B5EF4-FFF2-40B4-BE49-F238E27FC236}">
                <a16:creationId xmlns:a16="http://schemas.microsoft.com/office/drawing/2014/main" id="{84989374-56C1-089B-7C8A-D4E0756DB3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1838" y="281062"/>
            <a:ext cx="2347822" cy="731839"/>
          </a:xfrm>
          <a:prstGeom prst="rect">
            <a:avLst/>
          </a:prstGeom>
        </p:spPr>
      </p:pic>
      <p:sp>
        <p:nvSpPr>
          <p:cNvPr id="6" name="Rechteck: abgerundete Ecken 8">
            <a:extLst>
              <a:ext uri="{FF2B5EF4-FFF2-40B4-BE49-F238E27FC236}">
                <a16:creationId xmlns:a16="http://schemas.microsoft.com/office/drawing/2014/main" id="{79EC726E-4FB6-BD63-1696-73F0B9C748F6}"/>
              </a:ext>
            </a:extLst>
          </p:cNvPr>
          <p:cNvSpPr/>
          <p:nvPr userDrawn="1"/>
        </p:nvSpPr>
        <p:spPr>
          <a:xfrm>
            <a:off x="-91560" y="850007"/>
            <a:ext cx="1268801" cy="39538"/>
          </a:xfrm>
          <a:prstGeom prst="roundRect">
            <a:avLst/>
          </a:prstGeom>
          <a:solidFill>
            <a:srgbClr val="6791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Inhaltsplatzhalter 39">
            <a:extLst>
              <a:ext uri="{FF2B5EF4-FFF2-40B4-BE49-F238E27FC236}">
                <a16:creationId xmlns:a16="http://schemas.microsoft.com/office/drawing/2014/main" id="{9E706070-2A48-4912-16DD-DA191694417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81841" y="281062"/>
            <a:ext cx="7197725" cy="4787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500" b="1" i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1BE3A038-18B5-154E-4D9D-AD008C1947A5}"/>
              </a:ext>
            </a:extLst>
          </p:cNvPr>
          <p:cNvSpPr/>
          <p:nvPr userDrawn="1"/>
        </p:nvSpPr>
        <p:spPr>
          <a:xfrm>
            <a:off x="281841" y="1282090"/>
            <a:ext cx="11551950" cy="4133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Inhaltsplatzhalter 43">
            <a:extLst>
              <a:ext uri="{FF2B5EF4-FFF2-40B4-BE49-F238E27FC236}">
                <a16:creationId xmlns:a16="http://schemas.microsoft.com/office/drawing/2014/main" id="{79DED948-B5C4-3130-F387-76831631A4E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78207" y="1341370"/>
            <a:ext cx="11555584" cy="3231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13" name="Textplatzhalter 48">
            <a:extLst>
              <a:ext uri="{FF2B5EF4-FFF2-40B4-BE49-F238E27FC236}">
                <a16:creationId xmlns:a16="http://schemas.microsoft.com/office/drawing/2014/main" id="{D77142FA-2536-A24E-2BB0-425EFFE1685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8206" y="1860062"/>
            <a:ext cx="11527631" cy="35918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tx2"/>
              </a:buClr>
              <a:buSzPct val="100000"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Listenpunkt bearbeiten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3D1ED66C-4DED-37CC-E304-5CFB9F2AC618}"/>
              </a:ext>
            </a:extLst>
          </p:cNvPr>
          <p:cNvSpPr/>
          <p:nvPr userDrawn="1"/>
        </p:nvSpPr>
        <p:spPr>
          <a:xfrm>
            <a:off x="11798088" y="5270156"/>
            <a:ext cx="473395" cy="3168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FFCAF33-8D21-3920-A402-DC194129FF73}"/>
              </a:ext>
            </a:extLst>
          </p:cNvPr>
          <p:cNvSpPr txBox="1"/>
          <p:nvPr userDrawn="1"/>
        </p:nvSpPr>
        <p:spPr>
          <a:xfrm>
            <a:off x="11791153" y="5293403"/>
            <a:ext cx="5814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F1EABB2-12C1-6C41-B5C0-DB4254D7713E}" type="slidenum">
              <a:rPr lang="de-DE" sz="1200" smtClean="0">
                <a:solidFill>
                  <a:schemeClr val="bg1">
                    <a:lumMod val="95000"/>
                  </a:schemeClr>
                </a:solidFill>
              </a:rPr>
              <a:t>‹Nr.›</a:t>
            </a:fld>
            <a:endParaRPr lang="de-DE" sz="120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308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2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4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3.jpeg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26" Type="http://schemas.openxmlformats.org/officeDocument/2006/relationships/slideLayout" Target="../slideLayouts/slideLayout57.xml"/><Relationship Id="rId3" Type="http://schemas.openxmlformats.org/officeDocument/2006/relationships/slideLayout" Target="../slideLayouts/slideLayout34.xml"/><Relationship Id="rId21" Type="http://schemas.openxmlformats.org/officeDocument/2006/relationships/slideLayout" Target="../slideLayouts/slideLayout52.xml"/><Relationship Id="rId34" Type="http://schemas.openxmlformats.org/officeDocument/2006/relationships/image" Target="../media/image7.jpeg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5" Type="http://schemas.openxmlformats.org/officeDocument/2006/relationships/slideLayout" Target="../slideLayouts/slideLayout56.xml"/><Relationship Id="rId33" Type="http://schemas.openxmlformats.org/officeDocument/2006/relationships/image" Target="../media/image1.jpeg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slideLayout" Target="../slideLayouts/slideLayout51.xml"/><Relationship Id="rId29" Type="http://schemas.openxmlformats.org/officeDocument/2006/relationships/slideLayout" Target="../slideLayouts/slideLayout60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24" Type="http://schemas.openxmlformats.org/officeDocument/2006/relationships/slideLayout" Target="../slideLayouts/slideLayout55.xml"/><Relationship Id="rId32" Type="http://schemas.openxmlformats.org/officeDocument/2006/relationships/theme" Target="../theme/theme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23" Type="http://schemas.openxmlformats.org/officeDocument/2006/relationships/slideLayout" Target="../slideLayouts/slideLayout54.xml"/><Relationship Id="rId28" Type="http://schemas.openxmlformats.org/officeDocument/2006/relationships/slideLayout" Target="../slideLayouts/slideLayout59.xml"/><Relationship Id="rId36" Type="http://schemas.openxmlformats.org/officeDocument/2006/relationships/image" Target="../media/image3.jpeg"/><Relationship Id="rId10" Type="http://schemas.openxmlformats.org/officeDocument/2006/relationships/slideLayout" Target="../slideLayouts/slideLayout41.xml"/><Relationship Id="rId19" Type="http://schemas.openxmlformats.org/officeDocument/2006/relationships/slideLayout" Target="../slideLayouts/slideLayout50.xml"/><Relationship Id="rId31" Type="http://schemas.openxmlformats.org/officeDocument/2006/relationships/slideLayout" Target="../slideLayouts/slideLayout62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Relationship Id="rId22" Type="http://schemas.openxmlformats.org/officeDocument/2006/relationships/slideLayout" Target="../slideLayouts/slideLayout53.xml"/><Relationship Id="rId27" Type="http://schemas.openxmlformats.org/officeDocument/2006/relationships/slideLayout" Target="../slideLayouts/slideLayout58.xml"/><Relationship Id="rId30" Type="http://schemas.openxmlformats.org/officeDocument/2006/relationships/slideLayout" Target="../slideLayouts/slideLayout61.xml"/><Relationship Id="rId35" Type="http://schemas.openxmlformats.org/officeDocument/2006/relationships/image" Target="../media/image2.jpeg"/><Relationship Id="rId8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F32CF6F-A338-E70E-31CC-0E2A2919A8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24803" y="5242605"/>
            <a:ext cx="5718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F0CC15B-A180-A240-BF52-FA7C5A859AB1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8" name="Grafik 4" descr="Ein Bild, das Logo enthält.&#10;&#10;Beschreibung automatisch generiert.">
            <a:extLst>
              <a:ext uri="{FF2B5EF4-FFF2-40B4-BE49-F238E27FC236}">
                <a16:creationId xmlns:a16="http://schemas.microsoft.com/office/drawing/2014/main" id="{998EE6A2-A51B-C473-22A2-340DE5154891}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483" y="6088182"/>
            <a:ext cx="1809750" cy="561975"/>
          </a:xfrm>
          <a:prstGeom prst="rect">
            <a:avLst/>
          </a:prstGeom>
        </p:spPr>
      </p:pic>
      <p:pic>
        <p:nvPicPr>
          <p:cNvPr id="10" name="Grafik 6" descr="Ein Bild, das Logo enthält.&#10;&#10;Beschreibung automatisch generiert.">
            <a:extLst>
              <a:ext uri="{FF2B5EF4-FFF2-40B4-BE49-F238E27FC236}">
                <a16:creationId xmlns:a16="http://schemas.microsoft.com/office/drawing/2014/main" id="{6EA52153-4278-79E1-6778-1AB4F4AF86F3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6656" y="6061626"/>
            <a:ext cx="2743200" cy="586057"/>
          </a:xfrm>
          <a:prstGeom prst="rect">
            <a:avLst/>
          </a:prstGeom>
        </p:spPr>
      </p:pic>
      <p:pic>
        <p:nvPicPr>
          <p:cNvPr id="11" name="Grafik 7" descr="Ein Bild, das Logo enthält.&#10;&#10;Beschreibung automatisch generiert.">
            <a:extLst>
              <a:ext uri="{FF2B5EF4-FFF2-40B4-BE49-F238E27FC236}">
                <a16:creationId xmlns:a16="http://schemas.microsoft.com/office/drawing/2014/main" id="{446660ED-7268-3B6A-D74E-651FA249D295}"/>
              </a:ext>
            </a:extLst>
          </p:cNvPr>
          <p:cNvPicPr>
            <a:picLocks noChangeAspect="1"/>
          </p:cNvPicPr>
          <p:nvPr userDrawn="1"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1891" y="6075310"/>
            <a:ext cx="2743200" cy="586057"/>
          </a:xfrm>
          <a:prstGeom prst="rect">
            <a:avLst/>
          </a:prstGeom>
        </p:spPr>
      </p:pic>
      <p:cxnSp>
        <p:nvCxnSpPr>
          <p:cNvPr id="15" name="Gerade Verbindung 14">
            <a:extLst>
              <a:ext uri="{FF2B5EF4-FFF2-40B4-BE49-F238E27FC236}">
                <a16:creationId xmlns:a16="http://schemas.microsoft.com/office/drawing/2014/main" id="{FA279B5F-1166-FF99-4528-E33ABCC395BA}"/>
              </a:ext>
            </a:extLst>
          </p:cNvPr>
          <p:cNvCxnSpPr>
            <a:cxnSpLocks/>
          </p:cNvCxnSpPr>
          <p:nvPr userDrawn="1"/>
        </p:nvCxnSpPr>
        <p:spPr>
          <a:xfrm>
            <a:off x="-71948" y="5683931"/>
            <a:ext cx="12360932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8D4F037E-8C57-40E5-9F7A-0B147F744E68}"/>
              </a:ext>
            </a:extLst>
          </p:cNvPr>
          <p:cNvPicPr>
            <a:picLocks noChangeAspect="1"/>
          </p:cNvPicPr>
          <p:nvPr userDrawn="1"/>
        </p:nvPicPr>
        <p:blipFill>
          <a:blip r:embed="rId36"/>
          <a:stretch>
            <a:fillRect/>
          </a:stretch>
        </p:blipFill>
        <p:spPr>
          <a:xfrm>
            <a:off x="3108898" y="5703778"/>
            <a:ext cx="1732092" cy="1155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79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8" r:id="rId2"/>
    <p:sldLayoutId id="2147483650" r:id="rId3"/>
    <p:sldLayoutId id="2147483678" r:id="rId4"/>
    <p:sldLayoutId id="2147483663" r:id="rId5"/>
    <p:sldLayoutId id="2147483679" r:id="rId6"/>
    <p:sldLayoutId id="2147483664" r:id="rId7"/>
    <p:sldLayoutId id="2147483680" r:id="rId8"/>
    <p:sldLayoutId id="2147483658" r:id="rId9"/>
    <p:sldLayoutId id="2147483660" r:id="rId10"/>
    <p:sldLayoutId id="2147483677" r:id="rId11"/>
    <p:sldLayoutId id="2147483651" r:id="rId12"/>
    <p:sldLayoutId id="2147483685" r:id="rId13"/>
    <p:sldLayoutId id="2147483669" r:id="rId14"/>
    <p:sldLayoutId id="2147483686" r:id="rId15"/>
    <p:sldLayoutId id="2147483670" r:id="rId16"/>
    <p:sldLayoutId id="2147483687" r:id="rId17"/>
    <p:sldLayoutId id="2147483671" r:id="rId18"/>
    <p:sldLayoutId id="2147483681" r:id="rId19"/>
    <p:sldLayoutId id="2147483652" r:id="rId20"/>
    <p:sldLayoutId id="2147483682" r:id="rId21"/>
    <p:sldLayoutId id="2147483672" r:id="rId22"/>
    <p:sldLayoutId id="2147483683" r:id="rId23"/>
    <p:sldLayoutId id="2147483673" r:id="rId24"/>
    <p:sldLayoutId id="2147483684" r:id="rId25"/>
    <p:sldLayoutId id="2147483661" r:id="rId26"/>
    <p:sldLayoutId id="2147483662" r:id="rId27"/>
    <p:sldLayoutId id="2147483674" r:id="rId28"/>
    <p:sldLayoutId id="2147483675" r:id="rId29"/>
    <p:sldLayoutId id="2147483676" r:id="rId30"/>
    <p:sldLayoutId id="2147483659" r:id="rId3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F32CF6F-A338-E70E-31CC-0E2A2919A8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24803" y="5242605"/>
            <a:ext cx="5718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F0CC15B-A180-A240-BF52-FA7C5A859AB1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8" name="Grafik 4" descr="Ein Bild, das Logo enthält.&#10;&#10;Beschreibung automatisch generiert.">
            <a:extLst>
              <a:ext uri="{FF2B5EF4-FFF2-40B4-BE49-F238E27FC236}">
                <a16:creationId xmlns:a16="http://schemas.microsoft.com/office/drawing/2014/main" id="{998EE6A2-A51B-C473-22A2-340DE5154891}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483" y="6088182"/>
            <a:ext cx="1809750" cy="561975"/>
          </a:xfrm>
          <a:prstGeom prst="rect">
            <a:avLst/>
          </a:prstGeom>
        </p:spPr>
      </p:pic>
      <p:pic>
        <p:nvPicPr>
          <p:cNvPr id="9" name="Grafik 5" descr="Ein Bild, das Text enthält.&#10;&#10;Beschreibung automatisch generiert.">
            <a:extLst>
              <a:ext uri="{FF2B5EF4-FFF2-40B4-BE49-F238E27FC236}">
                <a16:creationId xmlns:a16="http://schemas.microsoft.com/office/drawing/2014/main" id="{8C808DA9-FC09-9F83-BE7C-9D13B374DF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071"/>
          <a:stretch/>
        </p:blipFill>
        <p:spPr>
          <a:xfrm>
            <a:off x="3145776" y="5691680"/>
            <a:ext cx="1732092" cy="1116893"/>
          </a:xfrm>
          <a:prstGeom prst="rect">
            <a:avLst/>
          </a:prstGeom>
        </p:spPr>
      </p:pic>
      <p:pic>
        <p:nvPicPr>
          <p:cNvPr id="10" name="Grafik 6" descr="Ein Bild, das Logo enthält.&#10;&#10;Beschreibung automatisch generiert.">
            <a:extLst>
              <a:ext uri="{FF2B5EF4-FFF2-40B4-BE49-F238E27FC236}">
                <a16:creationId xmlns:a16="http://schemas.microsoft.com/office/drawing/2014/main" id="{6EA52153-4278-79E1-6778-1AB4F4AF86F3}"/>
              </a:ext>
            </a:extLst>
          </p:cNvPr>
          <p:cNvPicPr>
            <a:picLocks noChangeAspect="1"/>
          </p:cNvPicPr>
          <p:nvPr userDrawn="1"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6656" y="6061626"/>
            <a:ext cx="2743200" cy="586057"/>
          </a:xfrm>
          <a:prstGeom prst="rect">
            <a:avLst/>
          </a:prstGeom>
        </p:spPr>
      </p:pic>
      <p:pic>
        <p:nvPicPr>
          <p:cNvPr id="11" name="Grafik 7" descr="Ein Bild, das Logo enthält.&#10;&#10;Beschreibung automatisch generiert.">
            <a:extLst>
              <a:ext uri="{FF2B5EF4-FFF2-40B4-BE49-F238E27FC236}">
                <a16:creationId xmlns:a16="http://schemas.microsoft.com/office/drawing/2014/main" id="{446660ED-7268-3B6A-D74E-651FA249D295}"/>
              </a:ext>
            </a:extLst>
          </p:cNvPr>
          <p:cNvPicPr>
            <a:picLocks noChangeAspect="1"/>
          </p:cNvPicPr>
          <p:nvPr userDrawn="1"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1891" y="6075310"/>
            <a:ext cx="2743200" cy="586057"/>
          </a:xfrm>
          <a:prstGeom prst="rect">
            <a:avLst/>
          </a:prstGeom>
        </p:spPr>
      </p:pic>
      <p:cxnSp>
        <p:nvCxnSpPr>
          <p:cNvPr id="15" name="Gerade Verbindung 14">
            <a:extLst>
              <a:ext uri="{FF2B5EF4-FFF2-40B4-BE49-F238E27FC236}">
                <a16:creationId xmlns:a16="http://schemas.microsoft.com/office/drawing/2014/main" id="{FA279B5F-1166-FF99-4528-E33ABCC395BA}"/>
              </a:ext>
            </a:extLst>
          </p:cNvPr>
          <p:cNvCxnSpPr>
            <a:cxnSpLocks/>
          </p:cNvCxnSpPr>
          <p:nvPr userDrawn="1"/>
        </p:nvCxnSpPr>
        <p:spPr>
          <a:xfrm>
            <a:off x="-71948" y="5683931"/>
            <a:ext cx="12360932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5862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  <p:sldLayoutId id="2147483708" r:id="rId19"/>
    <p:sldLayoutId id="2147483709" r:id="rId20"/>
    <p:sldLayoutId id="2147483710" r:id="rId21"/>
    <p:sldLayoutId id="2147483711" r:id="rId22"/>
    <p:sldLayoutId id="2147483712" r:id="rId23"/>
    <p:sldLayoutId id="2147483713" r:id="rId24"/>
    <p:sldLayoutId id="2147483714" r:id="rId25"/>
    <p:sldLayoutId id="2147483715" r:id="rId26"/>
    <p:sldLayoutId id="2147483716" r:id="rId27"/>
    <p:sldLayoutId id="2147483717" r:id="rId28"/>
    <p:sldLayoutId id="2147483718" r:id="rId29"/>
    <p:sldLayoutId id="2147483719" r:id="rId30"/>
    <p:sldLayoutId id="2147483720" r:id="rId3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jpg"/><Relationship Id="rId18" Type="http://schemas.openxmlformats.org/officeDocument/2006/relationships/image" Target="../media/image23.jpg"/><Relationship Id="rId3" Type="http://schemas.openxmlformats.org/officeDocument/2006/relationships/image" Target="../media/image8.pn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JPE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jpg"/><Relationship Id="rId10" Type="http://schemas.openxmlformats.org/officeDocument/2006/relationships/image" Target="../media/image15.png"/><Relationship Id="rId19" Type="http://schemas.openxmlformats.org/officeDocument/2006/relationships/image" Target="../media/image24.jp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jpg"/><Relationship Id="rId22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R³ - </a:t>
            </a:r>
            <a:r>
              <a:rPr lang="de-DE" dirty="0" err="1"/>
              <a:t>Regional.Responsibility.Resonance</a:t>
            </a:r>
            <a:r>
              <a:rPr lang="de-DE"/>
              <a:t>: Innovationen durch CRR.</a:t>
            </a:r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sz="2300"/>
              <a:t>4. Sitzung des Wissenschaftlichen Beirats</a:t>
            </a:r>
            <a:endParaRPr lang="de-DE"/>
          </a:p>
          <a:p>
            <a:r>
              <a:rPr lang="de-DE" altLang="de-DE" sz="1600">
                <a:solidFill>
                  <a:srgbClr val="395429"/>
                </a:solidFill>
              </a:rPr>
              <a:t>Mönchengladbach, hybrid | 17.06.2025 </a:t>
            </a:r>
          </a:p>
        </p:txBody>
      </p:sp>
    </p:spTree>
    <p:extLst>
      <p:ext uri="{BB962C8B-B14F-4D97-AF65-F5344CB8AC3E}">
        <p14:creationId xmlns:p14="http://schemas.microsoft.com/office/powerpoint/2010/main" val="1760924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3B2F71F-CEE2-4697-B77E-3F8BB1AC256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81841" y="281062"/>
            <a:ext cx="8772949" cy="478779"/>
          </a:xfrm>
        </p:spPr>
        <p:txBody>
          <a:bodyPr>
            <a:noAutofit/>
          </a:bodyPr>
          <a:lstStyle/>
          <a:p>
            <a:r>
              <a:rPr lang="de-DE" b="1"/>
              <a:t>Soziale Innovationen &amp; </a:t>
            </a:r>
            <a:r>
              <a:rPr lang="de-DE" err="1"/>
              <a:t>Innovationsakteur:innen</a:t>
            </a:r>
            <a:endParaRPr lang="de-DE"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BEFC9C85-F696-459C-B123-8FB56293A7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8207" y="1477570"/>
            <a:ext cx="4939980" cy="397436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de-DE" sz="1600" dirty="0"/>
              <a:t>Ziel: </a:t>
            </a:r>
            <a:r>
              <a:rPr lang="de-DE" sz="1600" b="1" dirty="0"/>
              <a:t>Tiefgreifendes Verständnis</a:t>
            </a:r>
            <a:r>
              <a:rPr lang="de-DE" sz="1600" dirty="0"/>
              <a:t> von Sozialen Innovationen und involvierten </a:t>
            </a:r>
            <a:r>
              <a:rPr lang="de-DE" sz="1600" dirty="0" err="1"/>
              <a:t>Innovationsakteur:innen</a:t>
            </a:r>
            <a:r>
              <a:rPr lang="de-DE" sz="1600" dirty="0"/>
              <a:t> zur Hebung des regionalen endogenen Potenzials</a:t>
            </a:r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de-DE" sz="1600" dirty="0"/>
              <a:t>Wer sind die </a:t>
            </a:r>
            <a:r>
              <a:rPr lang="de-DE" sz="1600" dirty="0" err="1"/>
              <a:t>Innovationsakteur:innen</a:t>
            </a:r>
            <a:r>
              <a:rPr lang="de-DE" sz="1600" dirty="0"/>
              <a:t>, die auf dem Gebiet der sozialen Innovation zusammenarbeiten? (Kontext)</a:t>
            </a:r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de-DE" sz="1600" dirty="0"/>
              <a:t>Welche Ressourcen stellen die </a:t>
            </a:r>
            <a:r>
              <a:rPr lang="de-DE" sz="1600" dirty="0" err="1"/>
              <a:t>Innovationsakteur:innen</a:t>
            </a:r>
            <a:r>
              <a:rPr lang="de-DE" sz="1600" dirty="0"/>
              <a:t> zur Verfügung? (Kontext)</a:t>
            </a:r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de-DE" sz="1600" b="1" dirty="0"/>
              <a:t>Was „triggert“ Zusammenarbeit?</a:t>
            </a:r>
          </a:p>
        </p:txBody>
      </p:sp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44D5FB2D-02DC-4B05-899F-13DB7F1EB877}"/>
              </a:ext>
            </a:extLst>
          </p:cNvPr>
          <p:cNvSpPr/>
          <p:nvPr/>
        </p:nvSpPr>
        <p:spPr>
          <a:xfrm>
            <a:off x="5257800" y="1354965"/>
            <a:ext cx="6527799" cy="41480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2680A5D6-D24E-4E96-82E3-C34C727B0AEC}"/>
              </a:ext>
            </a:extLst>
          </p:cNvPr>
          <p:cNvSpPr/>
          <p:nvPr/>
        </p:nvSpPr>
        <p:spPr>
          <a:xfrm>
            <a:off x="5579533" y="1661020"/>
            <a:ext cx="2801069" cy="1480113"/>
          </a:xfrm>
          <a:prstGeom prst="ellips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/>
              <a:t>Wirtschaft</a:t>
            </a:r>
          </a:p>
          <a:p>
            <a:pPr algn="ctr"/>
            <a:r>
              <a:rPr lang="de-DE" sz="1400"/>
              <a:t>Profitorientierte Unternehmen / firmen-ähnlich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888EAFE4-A7CA-4C70-A482-DDFD085C1778}"/>
              </a:ext>
            </a:extLst>
          </p:cNvPr>
          <p:cNvSpPr/>
          <p:nvPr/>
        </p:nvSpPr>
        <p:spPr>
          <a:xfrm>
            <a:off x="8892330" y="1756831"/>
            <a:ext cx="2419137" cy="927646"/>
          </a:xfrm>
          <a:prstGeom prst="ellips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/>
              <a:t>Wissenschaft</a:t>
            </a:r>
          </a:p>
          <a:p>
            <a:pPr algn="ctr"/>
            <a:r>
              <a:rPr lang="de-DE" sz="1400"/>
              <a:t>Hochschule</a:t>
            </a:r>
            <a:endParaRPr lang="de-DE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4D44EFAF-3175-4E89-8E4A-E3B330DDE809}"/>
              </a:ext>
            </a:extLst>
          </p:cNvPr>
          <p:cNvSpPr/>
          <p:nvPr/>
        </p:nvSpPr>
        <p:spPr>
          <a:xfrm>
            <a:off x="5410200" y="3858863"/>
            <a:ext cx="2970402" cy="1210735"/>
          </a:xfrm>
          <a:prstGeom prst="ellips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/>
              <a:t>Zivilgesellschaft</a:t>
            </a:r>
          </a:p>
          <a:p>
            <a:pPr algn="ctr"/>
            <a:r>
              <a:rPr lang="de-DE" sz="1400"/>
              <a:t>Privatperson / Gruppen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BC54D1D7-54D8-4840-8DB6-5CCD677D3D2B}"/>
              </a:ext>
            </a:extLst>
          </p:cNvPr>
          <p:cNvSpPr/>
          <p:nvPr/>
        </p:nvSpPr>
        <p:spPr>
          <a:xfrm>
            <a:off x="8288324" y="3141133"/>
            <a:ext cx="3305262" cy="1313421"/>
          </a:xfrm>
          <a:prstGeom prst="ellips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/>
              <a:t>Politik / Verwaltung</a:t>
            </a:r>
            <a:r>
              <a:rPr lang="de-DE"/>
              <a:t> </a:t>
            </a:r>
            <a:r>
              <a:rPr lang="de-DE" sz="1400"/>
              <a:t>Stadt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4948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521C7CB-725B-4F10-8B08-6ACDCC947A3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de-DE"/>
              <a:t>Empirische Ergebnisse</a:t>
            </a:r>
            <a:endParaRPr lang="de-DE" b="1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BC84D25-9C7E-43E6-8F7D-0404040BE0D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de-DE" sz="1800"/>
              <a:t>Was „triggert“ Zusammenarbeit? - </a:t>
            </a:r>
            <a:r>
              <a:rPr lang="de-DE" sz="1800" b="1"/>
              <a:t>Motivation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062596A-41B6-4477-91B1-E77363C7C0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8207" y="1860062"/>
            <a:ext cx="5817794" cy="357058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de-DE" sz="1600" b="1"/>
              <a:t>Strategische Mikro-Interessen</a:t>
            </a:r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de-DE" sz="1600"/>
              <a:t>Werbung &amp; lokale Wahrnehmung</a:t>
            </a:r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de-DE" sz="1600"/>
              <a:t>Aufbau von Kooperationen und Netzwerken</a:t>
            </a:r>
          </a:p>
          <a:p>
            <a:pPr marL="0" indent="0">
              <a:lnSpc>
                <a:spcPct val="100000"/>
              </a:lnSpc>
              <a:buNone/>
            </a:pPr>
            <a:endParaRPr lang="de-DE" sz="1600" b="1"/>
          </a:p>
          <a:p>
            <a:pPr marL="0" indent="0">
              <a:lnSpc>
                <a:spcPct val="100000"/>
              </a:lnSpc>
              <a:buNone/>
            </a:pPr>
            <a:r>
              <a:rPr lang="de-DE" sz="1600" b="1"/>
              <a:t>Strategische Makro-Interessen</a:t>
            </a:r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de-DE" sz="1600"/>
              <a:t>Sicherung und/oder Verbesserung der regionalen Lebensfähigkeit</a:t>
            </a:r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de-DE" sz="1600"/>
              <a:t>Berücksichtigung regionaler und sozialer Belange</a:t>
            </a:r>
            <a:endParaRPr lang="de-DE" sz="160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EEB77CB1-EC95-4C42-9BFE-B7E3314FC5D0}"/>
              </a:ext>
            </a:extLst>
          </p:cNvPr>
          <p:cNvSpPr txBox="1">
            <a:spLocks/>
          </p:cNvSpPr>
          <p:nvPr/>
        </p:nvSpPr>
        <p:spPr>
          <a:xfrm>
            <a:off x="6096000" y="1860061"/>
            <a:ext cx="5817794" cy="388622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de-DE" sz="1600" b="1" dirty="0"/>
              <a:t>Gestaltung gesellschaftliches und politisches Umfeld</a:t>
            </a:r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de-DE" sz="1600" dirty="0"/>
              <a:t>Bündelung von Ressourcen für effizientes Agenda Setting</a:t>
            </a:r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de-DE" sz="1600" dirty="0"/>
              <a:t>Gestaltung der direkten Nachbarschaft</a:t>
            </a:r>
          </a:p>
          <a:p>
            <a:pPr>
              <a:lnSpc>
                <a:spcPct val="100000"/>
              </a:lnSpc>
            </a:pPr>
            <a:endParaRPr lang="de-DE" sz="1600" dirty="0"/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de-DE" sz="1600" b="1" dirty="0"/>
              <a:t>Intrinsische Motivation </a:t>
            </a:r>
            <a:r>
              <a:rPr lang="de-DE" sz="1600" b="1" dirty="0" err="1"/>
              <a:t>Entscheidungsträger:innen</a:t>
            </a:r>
            <a:endParaRPr lang="de-DE" sz="1600" b="1" dirty="0"/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de-DE" sz="1600" dirty="0"/>
              <a:t>Unternehmen als Skalierung für persönliche Motivation</a:t>
            </a:r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de-DE" sz="1600" dirty="0"/>
              <a:t>Persönliche Verbindungen &amp; lokale Bindungen</a:t>
            </a:r>
            <a:endParaRPr lang="de-DE" sz="16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214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12B0443B-2D15-4168-B8AE-0AF06399B2F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de-DE"/>
              <a:t>Empirische Ergebnisse</a:t>
            </a:r>
            <a:endParaRPr lang="de-DE" b="1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6D42C1E-F7C5-4518-B6BA-B9208BD57EE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de-DE" sz="1800"/>
              <a:t>Was „triggert“ Zusammenarbeit? - </a:t>
            </a:r>
            <a:r>
              <a:rPr lang="de-DE" sz="1800" b="1"/>
              <a:t>Impuls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C1F4F8F-8036-4BBA-9DBC-D169E5B478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8206" y="1860063"/>
            <a:ext cx="11555583" cy="4787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2000" b="1"/>
              <a:t>SI geht auf </a:t>
            </a:r>
            <a:r>
              <a:rPr lang="de-DE" sz="2000" b="1" err="1"/>
              <a:t>Innovationsakteur:innen</a:t>
            </a:r>
            <a:r>
              <a:rPr lang="de-DE" sz="2000" b="1"/>
              <a:t> zu</a:t>
            </a:r>
            <a:endParaRPr lang="de-DE" sz="1800"/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2AF842CB-3B7B-4785-AFAF-429AE8EC279A}"/>
              </a:ext>
            </a:extLst>
          </p:cNvPr>
          <p:cNvSpPr txBox="1">
            <a:spLocks/>
          </p:cNvSpPr>
          <p:nvPr/>
        </p:nvSpPr>
        <p:spPr>
          <a:xfrm>
            <a:off x="441929" y="2636667"/>
            <a:ext cx="5594887" cy="304504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DE" sz="1600"/>
          </a:p>
          <a:p>
            <a:pPr marL="0" indent="0" algn="ctr">
              <a:buNone/>
            </a:pPr>
            <a:r>
              <a:rPr lang="de-DE" sz="1600" b="1"/>
              <a:t>Persönliche Ansprache ohne Netzwerk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DE" sz="1600"/>
              <a:t>Anfrage an potenzielle ausgewählte </a:t>
            </a:r>
            <a:r>
              <a:rPr lang="de-DE" sz="1600" err="1"/>
              <a:t>Partner:innen</a:t>
            </a:r>
            <a:r>
              <a:rPr lang="de-DE" sz="1600"/>
              <a:t>, </a:t>
            </a:r>
            <a:br>
              <a:rPr lang="de-DE" sz="1600"/>
            </a:br>
            <a:r>
              <a:rPr lang="de-DE" sz="1600"/>
              <a:t>sofern erforderlich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DE" sz="1600"/>
              <a:t>Ausschreibungen (MNEs) und Beantragung von Unterstützung </a:t>
            </a:r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05CC7E4D-4CEE-4416-BE43-7F72A6006A24}"/>
              </a:ext>
            </a:extLst>
          </p:cNvPr>
          <p:cNvSpPr txBox="1">
            <a:spLocks/>
          </p:cNvSpPr>
          <p:nvPr/>
        </p:nvSpPr>
        <p:spPr>
          <a:xfrm>
            <a:off x="6316965" y="2636667"/>
            <a:ext cx="5433107" cy="304504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DE" sz="1600" dirty="0"/>
          </a:p>
          <a:p>
            <a:pPr marL="0" indent="0" algn="ctr">
              <a:buNone/>
            </a:pPr>
            <a:r>
              <a:rPr lang="de-DE" sz="1600" b="1" dirty="0"/>
              <a:t>Persönliche Ansprache mit Netzwerk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DE" sz="1600" dirty="0" err="1"/>
              <a:t>SI-Vertreter:in</a:t>
            </a:r>
            <a:r>
              <a:rPr lang="de-DE" sz="1600" dirty="0"/>
              <a:t> stellt Idee bei Unternehmen, Wirtschaftsclubs oder Universitäten vor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DE" sz="1600" dirty="0"/>
              <a:t>Ansprache der obersten Führungsebene großer regionaler, </a:t>
            </a:r>
            <a:r>
              <a:rPr lang="de-DE" sz="1600" dirty="0" err="1"/>
              <a:t>inhaber</a:t>
            </a:r>
            <a:r>
              <a:rPr lang="de-DE" sz="1600" dirty="0"/>
              <a:t>*</a:t>
            </a:r>
            <a:r>
              <a:rPr lang="de-DE" sz="1600" dirty="0" err="1"/>
              <a:t>innnen</a:t>
            </a:r>
            <a:r>
              <a:rPr lang="de-DE" sz="1600" dirty="0"/>
              <a:t>- oder familiengeführter Unternehmen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DE" sz="1600" dirty="0"/>
              <a:t>SI nutzt persönliche Kontakte (</a:t>
            </a:r>
            <a:r>
              <a:rPr lang="de-DE" sz="1600" dirty="0" err="1"/>
              <a:t>Mäzen:innen</a:t>
            </a:r>
            <a:r>
              <a:rPr lang="de-DE" sz="1600" dirty="0"/>
              <a:t> oder politische </a:t>
            </a:r>
            <a:r>
              <a:rPr lang="de-DE" sz="1600" dirty="0" err="1"/>
              <a:t>Vertreter:innen</a:t>
            </a:r>
            <a:r>
              <a:rPr lang="de-DE" sz="1600" dirty="0"/>
              <a:t> und deren Netzwerk)</a:t>
            </a:r>
          </a:p>
        </p:txBody>
      </p: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A548873F-A9DD-41A7-AE9E-9B8B920BAAC0}"/>
              </a:ext>
            </a:extLst>
          </p:cNvPr>
          <p:cNvCxnSpPr>
            <a:cxnSpLocks/>
          </p:cNvCxnSpPr>
          <p:nvPr/>
        </p:nvCxnSpPr>
        <p:spPr>
          <a:xfrm flipH="1">
            <a:off x="3790766" y="2343078"/>
            <a:ext cx="1402671" cy="4787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95E899BC-D5E3-4703-845B-1F026E8FC7AB}"/>
              </a:ext>
            </a:extLst>
          </p:cNvPr>
          <p:cNvCxnSpPr>
            <a:cxnSpLocks/>
          </p:cNvCxnSpPr>
          <p:nvPr/>
        </p:nvCxnSpPr>
        <p:spPr>
          <a:xfrm>
            <a:off x="6456956" y="2348120"/>
            <a:ext cx="1382695" cy="4166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7D590187-381A-4358-B1F6-EC1AA60C947F}"/>
              </a:ext>
            </a:extLst>
          </p:cNvPr>
          <p:cNvCxnSpPr>
            <a:cxnSpLocks/>
          </p:cNvCxnSpPr>
          <p:nvPr/>
        </p:nvCxnSpPr>
        <p:spPr>
          <a:xfrm>
            <a:off x="6036816" y="2885243"/>
            <a:ext cx="19181" cy="2565644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33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12B0443B-2D15-4168-B8AE-0AF06399B2F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de-DE"/>
              <a:t>Empirische Ergebnisse</a:t>
            </a:r>
            <a:endParaRPr lang="de-DE" b="1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6D42C1E-F7C5-4518-B6BA-B9208BD57EE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de-DE" sz="1800"/>
              <a:t>Was „triggert“ Zusammenarbeit? - </a:t>
            </a:r>
            <a:r>
              <a:rPr lang="de-DE" sz="1800" b="1"/>
              <a:t>Impuls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C1F4F8F-8036-4BBA-9DBC-D169E5B478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8206" y="1860063"/>
            <a:ext cx="11555583" cy="4787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2000" b="1" err="1"/>
              <a:t>Innovationsakteur:innen</a:t>
            </a:r>
            <a:r>
              <a:rPr lang="de-DE" sz="2000" b="1"/>
              <a:t> gehen auf SI zu</a:t>
            </a:r>
            <a:endParaRPr lang="de-DE" sz="1800"/>
          </a:p>
          <a:p>
            <a:endParaRPr lang="de-DE" sz="1800"/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2AF842CB-3B7B-4785-AFAF-429AE8EC279A}"/>
              </a:ext>
            </a:extLst>
          </p:cNvPr>
          <p:cNvSpPr txBox="1">
            <a:spLocks/>
          </p:cNvSpPr>
          <p:nvPr/>
        </p:nvSpPr>
        <p:spPr>
          <a:xfrm>
            <a:off x="242837" y="2636666"/>
            <a:ext cx="3778806" cy="304504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DE" sz="1600" dirty="0"/>
          </a:p>
          <a:p>
            <a:pPr marL="0" indent="0" algn="ctr">
              <a:buNone/>
            </a:pPr>
            <a:r>
              <a:rPr lang="de-DE" sz="1600" b="1" dirty="0"/>
              <a:t>Unternehmen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DE" sz="1600" dirty="0"/>
              <a:t>Suche nach Möglichkeiten zur Kontaktaufnahme</a:t>
            </a:r>
          </a:p>
          <a:p>
            <a:pPr lvl="1"/>
            <a:r>
              <a:rPr lang="de-DE" sz="1600" dirty="0"/>
              <a:t>Über soziale Medien mit der Bitte um Empfehlungen (KMU)</a:t>
            </a:r>
          </a:p>
          <a:p>
            <a:pPr lvl="1"/>
            <a:r>
              <a:rPr lang="de-DE" sz="1600" dirty="0"/>
              <a:t>Über die Presse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DE" sz="1600" dirty="0"/>
              <a:t>Unternehmen setzt strategische Prioritäten und spricht SIs an</a:t>
            </a:r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05CC7E4D-4CEE-4416-BE43-7F72A6006A24}"/>
              </a:ext>
            </a:extLst>
          </p:cNvPr>
          <p:cNvSpPr txBox="1">
            <a:spLocks/>
          </p:cNvSpPr>
          <p:nvPr/>
        </p:nvSpPr>
        <p:spPr>
          <a:xfrm>
            <a:off x="8132000" y="2636665"/>
            <a:ext cx="3817164" cy="304504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DE" sz="1600" dirty="0"/>
          </a:p>
          <a:p>
            <a:pPr marL="0" indent="0" algn="ctr">
              <a:buNone/>
            </a:pPr>
            <a:r>
              <a:rPr lang="de-DE" sz="1600" b="1" dirty="0"/>
              <a:t>Privatperson</a:t>
            </a:r>
            <a:endParaRPr lang="de-DE" sz="1600" dirty="0"/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de-DE" sz="1600" dirty="0"/>
              <a:t>Privatperson sucht SI zum Andocken an das Unternehmen (intrinsische Motivation)</a:t>
            </a:r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de-DE" sz="1600" dirty="0"/>
              <a:t>Persönlicher Kontakt über </a:t>
            </a:r>
            <a:r>
              <a:rPr lang="de-DE" sz="1600" dirty="0" err="1"/>
              <a:t>Kolleg:innen</a:t>
            </a:r>
            <a:r>
              <a:rPr lang="de-DE" sz="1600" dirty="0"/>
              <a:t> 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E1303258-F5CF-458A-A53C-20E6EF580E80}"/>
              </a:ext>
            </a:extLst>
          </p:cNvPr>
          <p:cNvSpPr txBox="1">
            <a:spLocks/>
          </p:cNvSpPr>
          <p:nvPr/>
        </p:nvSpPr>
        <p:spPr>
          <a:xfrm>
            <a:off x="4116805" y="2636665"/>
            <a:ext cx="3939214" cy="304504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DE" sz="1600" dirty="0"/>
          </a:p>
          <a:p>
            <a:pPr marL="0" indent="0" algn="ctr">
              <a:buNone/>
            </a:pPr>
            <a:r>
              <a:rPr lang="de-DE" sz="1600" b="1" dirty="0" err="1"/>
              <a:t>Stadtvertreter:in</a:t>
            </a:r>
            <a:r>
              <a:rPr lang="de-DE" sz="1600" b="1" dirty="0"/>
              <a:t> und Universität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DE" sz="1600" dirty="0"/>
              <a:t>Enger Kontakt mit (regionalen) Wirtschaftsförderungseinrichtungen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DE" sz="1600" dirty="0"/>
              <a:t>Ermutigung von SIs / </a:t>
            </a:r>
            <a:r>
              <a:rPr lang="de-DE" sz="1600" dirty="0" err="1"/>
              <a:t>Partner:innen</a:t>
            </a:r>
            <a:r>
              <a:rPr lang="de-DE" sz="1600" dirty="0"/>
              <a:t>, konkrete Ideen und Unterstützung einzubringen, wenn diese geeignet sind</a:t>
            </a: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2B10F30C-A4D9-4DEA-8A08-30BA7DA0C089}"/>
              </a:ext>
            </a:extLst>
          </p:cNvPr>
          <p:cNvCxnSpPr>
            <a:cxnSpLocks/>
          </p:cNvCxnSpPr>
          <p:nvPr/>
        </p:nvCxnSpPr>
        <p:spPr>
          <a:xfrm>
            <a:off x="4008415" y="2932846"/>
            <a:ext cx="19181" cy="2565644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21142225-37F8-4964-BCCC-4689515CF4F4}"/>
              </a:ext>
            </a:extLst>
          </p:cNvPr>
          <p:cNvCxnSpPr>
            <a:cxnSpLocks/>
          </p:cNvCxnSpPr>
          <p:nvPr/>
        </p:nvCxnSpPr>
        <p:spPr>
          <a:xfrm>
            <a:off x="8053943" y="2876363"/>
            <a:ext cx="19181" cy="2565644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9C91B80F-4E45-4A6B-AC16-45702E823B85}"/>
              </a:ext>
            </a:extLst>
          </p:cNvPr>
          <p:cNvCxnSpPr>
            <a:cxnSpLocks/>
          </p:cNvCxnSpPr>
          <p:nvPr/>
        </p:nvCxnSpPr>
        <p:spPr>
          <a:xfrm flipH="1">
            <a:off x="3179367" y="2338843"/>
            <a:ext cx="1402671" cy="4787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94C6E17A-F1DA-41EF-8AF8-79832CF275AF}"/>
              </a:ext>
            </a:extLst>
          </p:cNvPr>
          <p:cNvCxnSpPr>
            <a:cxnSpLocks/>
          </p:cNvCxnSpPr>
          <p:nvPr/>
        </p:nvCxnSpPr>
        <p:spPr>
          <a:xfrm>
            <a:off x="7611633" y="2343078"/>
            <a:ext cx="1307946" cy="42167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6469ADE9-FE3C-4860-AB48-153A99A19967}"/>
              </a:ext>
            </a:extLst>
          </p:cNvPr>
          <p:cNvCxnSpPr>
            <a:cxnSpLocks/>
          </p:cNvCxnSpPr>
          <p:nvPr/>
        </p:nvCxnSpPr>
        <p:spPr>
          <a:xfrm flipH="1">
            <a:off x="6140379" y="2343079"/>
            <a:ext cx="1" cy="4745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840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E1DFB77-72AC-4E36-BD24-0987C0CB7E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de-DE" sz="1600" b="1" dirty="0"/>
              <a:t>Standortnähe </a:t>
            </a:r>
            <a:r>
              <a:rPr lang="de-DE" sz="1600" dirty="0"/>
              <a:t>ist wichtig</a:t>
            </a:r>
          </a:p>
          <a:p>
            <a:pPr>
              <a:buFont typeface="Courier New" panose="02070309020205020404" pitchFamily="49" charset="0"/>
              <a:buChar char="o"/>
            </a:pPr>
            <a:endParaRPr lang="de-DE" sz="500" dirty="0"/>
          </a:p>
          <a:p>
            <a:pPr>
              <a:buFont typeface="Courier New" panose="02070309020205020404" pitchFamily="49" charset="0"/>
              <a:buChar char="o"/>
            </a:pPr>
            <a:r>
              <a:rPr lang="de-DE" sz="1600" dirty="0"/>
              <a:t>Schaffung einer </a:t>
            </a:r>
            <a:r>
              <a:rPr lang="de-DE" sz="1600" b="1" dirty="0"/>
              <a:t>Win-Win-Situation</a:t>
            </a:r>
            <a:r>
              <a:rPr lang="de-DE" sz="1600" dirty="0"/>
              <a:t> für SI und </a:t>
            </a:r>
            <a:r>
              <a:rPr lang="de-DE" sz="1600" dirty="0" err="1"/>
              <a:t>Partner:innen</a:t>
            </a:r>
            <a:r>
              <a:rPr lang="de-DE" sz="1600" dirty="0"/>
              <a:t> kann für die Aufnahme bzw. den Ausbau der </a:t>
            </a:r>
            <a:br>
              <a:rPr lang="de-DE" sz="1600" dirty="0"/>
            </a:br>
            <a:r>
              <a:rPr lang="de-DE" sz="1600" dirty="0"/>
              <a:t>Zusammenarbeit von Nutzen sein</a:t>
            </a:r>
          </a:p>
          <a:p>
            <a:pPr>
              <a:buFont typeface="Courier New" panose="02070309020205020404" pitchFamily="49" charset="0"/>
              <a:buChar char="o"/>
            </a:pPr>
            <a:endParaRPr lang="de-DE" sz="500" dirty="0"/>
          </a:p>
          <a:p>
            <a:pPr>
              <a:buFont typeface="Courier New" panose="02070309020205020404" pitchFamily="49" charset="0"/>
              <a:buChar char="o"/>
            </a:pPr>
            <a:r>
              <a:rPr lang="de-DE" sz="1600" dirty="0"/>
              <a:t>Je </a:t>
            </a:r>
            <a:r>
              <a:rPr lang="de-DE" sz="1600" b="1" dirty="0"/>
              <a:t>größer</a:t>
            </a:r>
            <a:r>
              <a:rPr lang="de-DE" sz="1600" dirty="0"/>
              <a:t> und </a:t>
            </a:r>
            <a:r>
              <a:rPr lang="de-DE" sz="1600" b="1" dirty="0"/>
              <a:t>bekannter</a:t>
            </a:r>
            <a:r>
              <a:rPr lang="de-DE" sz="1600" dirty="0"/>
              <a:t> die SI ist, desto </a:t>
            </a:r>
            <a:r>
              <a:rPr lang="de-DE" sz="1600" b="1" dirty="0"/>
              <a:t>leichter</a:t>
            </a:r>
            <a:r>
              <a:rPr lang="de-DE" sz="1600" dirty="0"/>
              <a:t> ist es, </a:t>
            </a:r>
            <a:r>
              <a:rPr lang="de-DE" sz="1600" dirty="0" err="1"/>
              <a:t>Kooperationspartner:innen</a:t>
            </a:r>
            <a:r>
              <a:rPr lang="de-DE" sz="1600" dirty="0"/>
              <a:t> zu finden</a:t>
            </a:r>
          </a:p>
          <a:p>
            <a:pPr lvl="1"/>
            <a:r>
              <a:rPr lang="de-DE" sz="1600" dirty="0"/>
              <a:t>Unbekannt / </a:t>
            </a:r>
            <a:r>
              <a:rPr lang="de-DE" sz="1600" dirty="0" err="1"/>
              <a:t>unetabliert</a:t>
            </a:r>
            <a:r>
              <a:rPr lang="de-DE" sz="1600" dirty="0"/>
              <a:t>: SI müssen </a:t>
            </a:r>
            <a:r>
              <a:rPr lang="de-DE" sz="1600" dirty="0" err="1"/>
              <a:t>Kooperationspartner:innen</a:t>
            </a:r>
            <a:r>
              <a:rPr lang="de-DE" sz="1600" dirty="0"/>
              <a:t> finden</a:t>
            </a:r>
          </a:p>
          <a:p>
            <a:pPr lvl="1"/>
            <a:r>
              <a:rPr lang="de-DE" sz="1600" dirty="0"/>
              <a:t>Bekannt / etabliert: </a:t>
            </a:r>
            <a:r>
              <a:rPr lang="de-DE" sz="1600" dirty="0" err="1"/>
              <a:t>Innovationsakteur:innen</a:t>
            </a:r>
            <a:r>
              <a:rPr lang="de-DE" sz="1600" dirty="0"/>
              <a:t> / </a:t>
            </a:r>
            <a:r>
              <a:rPr lang="de-DE" sz="1600" dirty="0" err="1"/>
              <a:t>Kooperationspartner:innen</a:t>
            </a:r>
            <a:r>
              <a:rPr lang="de-DE" sz="1600" dirty="0"/>
              <a:t> finden SI</a:t>
            </a:r>
          </a:p>
          <a:p>
            <a:pPr>
              <a:buFont typeface="Courier New" panose="02070309020205020404" pitchFamily="49" charset="0"/>
              <a:buChar char="o"/>
            </a:pPr>
            <a:endParaRPr lang="de-DE" sz="500" dirty="0"/>
          </a:p>
          <a:p>
            <a:pPr>
              <a:buFont typeface="Courier New" panose="02070309020205020404" pitchFamily="49" charset="0"/>
              <a:buChar char="o"/>
            </a:pPr>
            <a:r>
              <a:rPr lang="de-DE" sz="1600" b="1" dirty="0"/>
              <a:t>Netzwerke</a:t>
            </a:r>
            <a:r>
              <a:rPr lang="de-DE" sz="1600" dirty="0"/>
              <a:t> sehr wichtig für SI</a:t>
            </a:r>
          </a:p>
          <a:p>
            <a:pPr lvl="1"/>
            <a:r>
              <a:rPr lang="de-DE" sz="1600" dirty="0"/>
              <a:t>SI baut sich ein Netzwerk auf</a:t>
            </a:r>
          </a:p>
          <a:p>
            <a:pPr lvl="1"/>
            <a:r>
              <a:rPr lang="de-DE" sz="1600" dirty="0"/>
              <a:t>SI nutzt Netzwerk von aktiven Personen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2F59C2-E2EB-48A0-89E6-8EB47C3F13B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de-DE"/>
              <a:t>Schlussfolgerung</a:t>
            </a:r>
            <a:endParaRPr lang="de-DE" b="1"/>
          </a:p>
        </p:txBody>
      </p:sp>
    </p:spTree>
    <p:extLst>
      <p:ext uri="{BB962C8B-B14F-4D97-AF65-F5344CB8AC3E}">
        <p14:creationId xmlns:p14="http://schemas.microsoft.com/office/powerpoint/2010/main" val="122894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FC36FE-A9A5-A1F3-B433-19CE7FBE2F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1">
            <a:extLst>
              <a:ext uri="{FF2B5EF4-FFF2-40B4-BE49-F238E27FC236}">
                <a16:creationId xmlns:a16="http://schemas.microsoft.com/office/drawing/2014/main" id="{8F21B984-EE77-800C-05F6-1A47C3E5538F}"/>
              </a:ext>
            </a:extLst>
          </p:cNvPr>
          <p:cNvSpPr txBox="1">
            <a:spLocks/>
          </p:cNvSpPr>
          <p:nvPr/>
        </p:nvSpPr>
        <p:spPr>
          <a:xfrm>
            <a:off x="281841" y="281062"/>
            <a:ext cx="9746742" cy="4787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i="0" kern="1200">
                <a:solidFill>
                  <a:schemeClr val="tx2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Vorstellung &amp; Diskussion empirischer Ergebnisse</a:t>
            </a:r>
          </a:p>
        </p:txBody>
      </p:sp>
      <p:sp>
        <p:nvSpPr>
          <p:cNvPr id="9" name="Titel 3">
            <a:extLst>
              <a:ext uri="{FF2B5EF4-FFF2-40B4-BE49-F238E27FC236}">
                <a16:creationId xmlns:a16="http://schemas.microsoft.com/office/drawing/2014/main" id="{EEB7E9F7-C19F-6DBF-1B4B-FF196C704008}"/>
              </a:ext>
            </a:extLst>
          </p:cNvPr>
          <p:cNvSpPr txBox="1">
            <a:spLocks/>
          </p:cNvSpPr>
          <p:nvPr/>
        </p:nvSpPr>
        <p:spPr>
          <a:xfrm>
            <a:off x="281841" y="1878551"/>
            <a:ext cx="11439803" cy="257078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/>
              <a:t>Das Netz, das trägt – </a:t>
            </a:r>
            <a:r>
              <a:rPr lang="de-DE" err="1"/>
              <a:t>Akteur:innen</a:t>
            </a:r>
            <a:r>
              <a:rPr lang="de-DE"/>
              <a:t>, Beziehungen und Strukturen </a:t>
            </a:r>
          </a:p>
          <a:p>
            <a:pPr algn="ctr"/>
            <a:r>
              <a:rPr lang="de-DE"/>
              <a:t>als verbindendes Geflecht </a:t>
            </a:r>
          </a:p>
          <a:p>
            <a:pPr algn="ctr"/>
            <a:r>
              <a:rPr lang="de-DE"/>
              <a:t>sozialer Innovationen</a:t>
            </a:r>
          </a:p>
        </p:txBody>
      </p:sp>
    </p:spTree>
    <p:extLst>
      <p:ext uri="{BB962C8B-B14F-4D97-AF65-F5344CB8AC3E}">
        <p14:creationId xmlns:p14="http://schemas.microsoft.com/office/powerpoint/2010/main" val="8056740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4AF764E-79D9-4CCB-8370-47226D00FF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8160" y="1477570"/>
            <a:ext cx="11584858" cy="4008830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de-DE" sz="1600">
                <a:solidFill>
                  <a:schemeClr val="tx1"/>
                </a:solidFill>
              </a:rPr>
              <a:t>Soziale Innovationen sind im Kontext des Projekts definiert als </a:t>
            </a:r>
            <a:r>
              <a:rPr lang="de-DE" sz="1600" b="1">
                <a:solidFill>
                  <a:schemeClr val="tx1"/>
                </a:solidFill>
              </a:rPr>
              <a:t>„neue, oft sektorübergreifende Formen der Zusammenarbeit auf individueller oder Organisationsebene</a:t>
            </a:r>
            <a:r>
              <a:rPr lang="de-DE" sz="1600">
                <a:solidFill>
                  <a:schemeClr val="tx1"/>
                </a:solidFill>
              </a:rPr>
              <a:t>“</a:t>
            </a:r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de-DE" sz="1600">
                <a:solidFill>
                  <a:schemeClr val="tx1"/>
                </a:solidFill>
              </a:rPr>
              <a:t>Kooperationsbeziehungen sind zentraler Faktor für das Gelingen gemeinsamer Vorhaben, da sie</a:t>
            </a:r>
          </a:p>
          <a:p>
            <a:pPr lvl="1">
              <a:lnSpc>
                <a:spcPct val="100000"/>
              </a:lnSpc>
            </a:pPr>
            <a:r>
              <a:rPr lang="de-DE" sz="1600">
                <a:solidFill>
                  <a:schemeClr val="tx1"/>
                </a:solidFill>
              </a:rPr>
              <a:t>Qualität der Abstimmung</a:t>
            </a:r>
            <a:endParaRPr lang="de-DE" sz="1600"/>
          </a:p>
          <a:p>
            <a:pPr lvl="1">
              <a:lnSpc>
                <a:spcPct val="100000"/>
              </a:lnSpc>
            </a:pPr>
            <a:r>
              <a:rPr lang="de-DE" sz="1600">
                <a:solidFill>
                  <a:schemeClr val="tx1"/>
                </a:solidFill>
              </a:rPr>
              <a:t>Wissensaustausch</a:t>
            </a:r>
          </a:p>
          <a:p>
            <a:pPr lvl="1">
              <a:lnSpc>
                <a:spcPct val="100000"/>
              </a:lnSpc>
            </a:pPr>
            <a:r>
              <a:rPr lang="de-DE" sz="1600">
                <a:solidFill>
                  <a:schemeClr val="tx1"/>
                </a:solidFill>
              </a:rPr>
              <a:t>Vertrauen </a:t>
            </a:r>
            <a:endParaRPr lang="de-DE" sz="1600">
              <a:solidFill>
                <a:schemeClr val="tx2"/>
              </a:solidFill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de-DE" sz="1600">
                <a:solidFill>
                  <a:schemeClr val="tx1"/>
                </a:solidFill>
              </a:rPr>
              <a:t>zwischen beteiligten </a:t>
            </a:r>
            <a:r>
              <a:rPr lang="de-DE" sz="1600" err="1">
                <a:solidFill>
                  <a:schemeClr val="tx1"/>
                </a:solidFill>
              </a:rPr>
              <a:t>Akteur:innen</a:t>
            </a:r>
            <a:r>
              <a:rPr lang="de-DE" sz="1600">
                <a:solidFill>
                  <a:schemeClr val="tx1"/>
                </a:solidFill>
              </a:rPr>
              <a:t> maßgeblich beeinflussen. </a:t>
            </a:r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de-DE" sz="1600">
                <a:solidFill>
                  <a:schemeClr val="tx1"/>
                </a:solidFill>
              </a:rPr>
              <a:t>Umgekehrt können dysfunktionale Kooperationsbeziehungen zu Ineffizienzen, Konflikten und so zum Scheitern von Vorhaben beitragen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sz="1600" b="1">
                <a:solidFill>
                  <a:schemeClr val="tx1"/>
                </a:solidFill>
              </a:rPr>
              <a:t>→ Analyse von Kooperationsbeziehungen ist somit wesentlich für die Beantwortung der Frage nach Gelingensbedingungen für Soziale Innovationen als Treiber positiver Regionalentwicklung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2E10038-5A7A-486B-A795-2BABF7396A5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81841" y="281062"/>
            <a:ext cx="8360354" cy="478779"/>
          </a:xfrm>
        </p:spPr>
        <p:txBody>
          <a:bodyPr>
            <a:noAutofit/>
          </a:bodyPr>
          <a:lstStyle/>
          <a:p>
            <a:r>
              <a:rPr lang="de-DE"/>
              <a:t>Das Netz, das trägt – warum ist es wichtig?</a:t>
            </a:r>
          </a:p>
        </p:txBody>
      </p:sp>
    </p:spTree>
    <p:extLst>
      <p:ext uri="{BB962C8B-B14F-4D97-AF65-F5344CB8AC3E}">
        <p14:creationId xmlns:p14="http://schemas.microsoft.com/office/powerpoint/2010/main" val="27263157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4AF764E-79D9-4CCB-8370-47226D00FF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anchor="t">
            <a:noAutofit/>
          </a:bodyPr>
          <a:lstStyle/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de-DE" sz="1600" b="1" dirty="0"/>
              <a:t>Wer agiert als </a:t>
            </a:r>
            <a:r>
              <a:rPr lang="de-DE" sz="1600" b="1" dirty="0" err="1"/>
              <a:t>Brückenakteur:in</a:t>
            </a:r>
            <a:r>
              <a:rPr lang="de-DE" sz="1600" dirty="0"/>
              <a:t> und verbindet </a:t>
            </a:r>
            <a:r>
              <a:rPr lang="de-DE" sz="1600" dirty="0" err="1"/>
              <a:t>Helixe</a:t>
            </a:r>
            <a:r>
              <a:rPr lang="de-DE" sz="1600" dirty="0"/>
              <a:t>, Netzwerke?</a:t>
            </a:r>
            <a:br>
              <a:rPr lang="de-DE" sz="1600" dirty="0"/>
            </a:br>
            <a:r>
              <a:rPr lang="de-DE" sz="1600" dirty="0"/>
              <a:t>→ Untersuchung der Gelingensbedingungen für </a:t>
            </a:r>
            <a:r>
              <a:rPr lang="de-DE" sz="1600" b="1" dirty="0">
                <a:solidFill>
                  <a:schemeClr val="tx1"/>
                </a:solidFill>
              </a:rPr>
              <a:t>Intersektoraler Kooperation</a:t>
            </a:r>
            <a:r>
              <a:rPr lang="de-DE" sz="1600" dirty="0">
                <a:solidFill>
                  <a:schemeClr val="tx1"/>
                </a:solidFill>
              </a:rPr>
              <a:t> in Sozialen Innovationen</a:t>
            </a:r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de-DE" sz="1600" dirty="0"/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de-DE" sz="1600" dirty="0"/>
              <a:t>Welche </a:t>
            </a:r>
            <a:r>
              <a:rPr lang="de-DE" sz="1600" b="1" dirty="0" err="1"/>
              <a:t>Governance</a:t>
            </a:r>
            <a:r>
              <a:rPr lang="de-DE" sz="1600" b="1" dirty="0"/>
              <a:t>-Dynamiken</a:t>
            </a:r>
            <a:r>
              <a:rPr lang="de-DE" sz="1600" dirty="0"/>
              <a:t> prägen soziale Innovationen?</a:t>
            </a:r>
            <a:br>
              <a:rPr lang="de-DE" sz="1600" dirty="0"/>
            </a:br>
            <a:r>
              <a:rPr lang="de-DE" sz="1600" dirty="0"/>
              <a:t>→ Untersuchung </a:t>
            </a:r>
            <a:r>
              <a:rPr lang="de-DE" sz="1600" b="1" dirty="0"/>
              <a:t>beobachtbarer, impliziter Muster und Praktiken </a:t>
            </a:r>
            <a:r>
              <a:rPr lang="de-DE" sz="1600" dirty="0"/>
              <a:t>in </a:t>
            </a:r>
            <a:r>
              <a:rPr lang="de-DE" sz="1600" b="1" dirty="0"/>
              <a:t>formalen Strukturen </a:t>
            </a:r>
            <a:r>
              <a:rPr lang="de-DE" sz="1600" dirty="0"/>
              <a:t>und </a:t>
            </a:r>
            <a:r>
              <a:rPr lang="de-DE" sz="1600" b="1" dirty="0"/>
              <a:t>informellen Netzwerke</a:t>
            </a:r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de-DE" sz="1600" b="1" dirty="0"/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de-DE" sz="1600" dirty="0"/>
              <a:t>Welche </a:t>
            </a:r>
            <a:r>
              <a:rPr lang="de-DE" sz="1600" b="1" dirty="0"/>
              <a:t>Gelingensbedingungen</a:t>
            </a:r>
            <a:r>
              <a:rPr lang="de-DE" sz="1600" dirty="0"/>
              <a:t> werden aus Sicht der </a:t>
            </a:r>
            <a:r>
              <a:rPr lang="de-DE" sz="1600" dirty="0" err="1"/>
              <a:t>Innovationsakteur:innen</a:t>
            </a:r>
            <a:r>
              <a:rPr lang="de-DE" sz="1600" dirty="0"/>
              <a:t> als zentral erlebt?</a:t>
            </a:r>
            <a:br>
              <a:rPr lang="de-DE" sz="1600" dirty="0"/>
            </a:br>
            <a:r>
              <a:rPr lang="de-DE" sz="1600" dirty="0"/>
              <a:t>→ Wo zeigen sich Anknüpfungspunkte für operationalisierbare Handlungsempfehlungen</a:t>
            </a:r>
            <a:endParaRPr lang="de-DE" sz="1600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2E10038-5A7A-486B-A795-2BABF7396A5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81841" y="281062"/>
            <a:ext cx="9040579" cy="478779"/>
          </a:xfrm>
        </p:spPr>
        <p:txBody>
          <a:bodyPr>
            <a:normAutofit/>
          </a:bodyPr>
          <a:lstStyle/>
          <a:p>
            <a:r>
              <a:rPr lang="de-DE"/>
              <a:t>Das Netz, das trägt – Forschungsfragen im Fokus</a:t>
            </a:r>
          </a:p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29686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4AF764E-79D9-4CCB-8370-47226D00FF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anchor="t">
            <a:noAutofit/>
          </a:bodyPr>
          <a:lstStyle/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de-DE" sz="1600" dirty="0">
                <a:solidFill>
                  <a:schemeClr val="tx1"/>
                </a:solidFill>
              </a:rPr>
              <a:t>Insgesamt </a:t>
            </a:r>
            <a:r>
              <a:rPr lang="de-DE" sz="1600" b="1" dirty="0">
                <a:solidFill>
                  <a:schemeClr val="tx1"/>
                </a:solidFill>
              </a:rPr>
              <a:t>neun Fallstudien </a:t>
            </a:r>
            <a:r>
              <a:rPr lang="de-DE" sz="1600" dirty="0">
                <a:solidFill>
                  <a:schemeClr val="tx1"/>
                </a:solidFill>
              </a:rPr>
              <a:t>in </a:t>
            </a:r>
            <a:r>
              <a:rPr lang="de-DE" sz="1600" b="1" dirty="0">
                <a:solidFill>
                  <a:schemeClr val="tx1"/>
                </a:solidFill>
              </a:rPr>
              <a:t>zwei Städten</a:t>
            </a:r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de-DE" sz="1600" dirty="0">
                <a:solidFill>
                  <a:schemeClr val="tx1"/>
                </a:solidFill>
              </a:rPr>
              <a:t>Themenfelder:</a:t>
            </a:r>
          </a:p>
          <a:p>
            <a:pPr lvl="1">
              <a:lnSpc>
                <a:spcPct val="100000"/>
              </a:lnSpc>
            </a:pPr>
            <a:r>
              <a:rPr lang="de-DE" sz="1600" dirty="0"/>
              <a:t>Bildung*</a:t>
            </a:r>
          </a:p>
          <a:p>
            <a:pPr lvl="1">
              <a:lnSpc>
                <a:spcPct val="100000"/>
              </a:lnSpc>
            </a:pPr>
            <a:r>
              <a:rPr lang="de-DE" sz="1600" dirty="0">
                <a:solidFill>
                  <a:schemeClr val="tx1"/>
                </a:solidFill>
              </a:rPr>
              <a:t>Umwelt und Klimaschutz </a:t>
            </a:r>
            <a:endParaRPr lang="de-DE" sz="1600" dirty="0"/>
          </a:p>
          <a:p>
            <a:pPr lvl="1">
              <a:lnSpc>
                <a:spcPct val="100000"/>
              </a:lnSpc>
            </a:pPr>
            <a:r>
              <a:rPr lang="de-DE" sz="1600" dirty="0">
                <a:solidFill>
                  <a:schemeClr val="tx1"/>
                </a:solidFill>
              </a:rPr>
              <a:t>Digitalisierung</a:t>
            </a:r>
          </a:p>
          <a:p>
            <a:pPr lvl="1">
              <a:lnSpc>
                <a:spcPct val="100000"/>
              </a:lnSpc>
            </a:pPr>
            <a:r>
              <a:rPr lang="de-DE" sz="1600" dirty="0"/>
              <a:t>Armutsbekämpfung</a:t>
            </a:r>
          </a:p>
          <a:p>
            <a:pPr lvl="1">
              <a:lnSpc>
                <a:spcPct val="100000"/>
              </a:lnSpc>
            </a:pPr>
            <a:r>
              <a:rPr lang="de-DE" sz="1600" dirty="0">
                <a:solidFill>
                  <a:schemeClr val="tx1"/>
                </a:solidFill>
              </a:rPr>
              <a:t>Soziale Teilhabe</a:t>
            </a:r>
          </a:p>
          <a:p>
            <a:pPr lvl="1">
              <a:lnSpc>
                <a:spcPct val="100000"/>
              </a:lnSpc>
            </a:pPr>
            <a:r>
              <a:rPr lang="de-DE" sz="1600" dirty="0"/>
              <a:t>Stadtentwicklung/Standortstärkung</a:t>
            </a:r>
          </a:p>
          <a:p>
            <a:pPr lvl="1">
              <a:lnSpc>
                <a:spcPct val="100000"/>
              </a:lnSpc>
            </a:pPr>
            <a:r>
              <a:rPr lang="de-DE" sz="1600" dirty="0"/>
              <a:t>MINT-Förderung/Fachkräftesicherung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sz="1600" dirty="0">
                <a:solidFill>
                  <a:schemeClr val="tx1"/>
                </a:solidFill>
              </a:rPr>
              <a:t>→ Relevant, da die Erkenntnisse deutlich themen- und standortbezogen variieren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sz="1600" dirty="0">
                <a:solidFill>
                  <a:schemeClr val="tx1"/>
                </a:solidFill>
              </a:rPr>
              <a:t>* Bildung ist Querschnittsthema und oft auch Bestandteil der anderen Themen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2E10038-5A7A-486B-A795-2BABF7396A5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de-DE"/>
              <a:t>Das Netz, das trägt – die Fallstudien</a:t>
            </a:r>
          </a:p>
        </p:txBody>
      </p:sp>
    </p:spTree>
    <p:extLst>
      <p:ext uri="{BB962C8B-B14F-4D97-AF65-F5344CB8AC3E}">
        <p14:creationId xmlns:p14="http://schemas.microsoft.com/office/powerpoint/2010/main" val="22339869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5843E69-939F-7333-B466-22368DC17A9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81841" y="281062"/>
            <a:ext cx="9453174" cy="478779"/>
          </a:xfrm>
        </p:spPr>
        <p:txBody>
          <a:bodyPr>
            <a:normAutofit/>
          </a:bodyPr>
          <a:lstStyle/>
          <a:p>
            <a:r>
              <a:rPr lang="de-DE"/>
              <a:t>Das Netz, das trägt – wer kümmert sich um was?</a:t>
            </a: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B5089A45-506A-2765-2581-FE7659689F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2506787"/>
              </p:ext>
            </p:extLst>
          </p:nvPr>
        </p:nvGraphicFramePr>
        <p:xfrm>
          <a:off x="281841" y="1201156"/>
          <a:ext cx="11649964" cy="4117610"/>
        </p:xfrm>
        <a:graphic>
          <a:graphicData uri="http://schemas.openxmlformats.org/drawingml/2006/table">
            <a:tbl>
              <a:tblPr/>
              <a:tblGrid>
                <a:gridCol w="3165381">
                  <a:extLst>
                    <a:ext uri="{9D8B030D-6E8A-4147-A177-3AD203B41FA5}">
                      <a16:colId xmlns:a16="http://schemas.microsoft.com/office/drawing/2014/main" val="1297215071"/>
                    </a:ext>
                  </a:extLst>
                </a:gridCol>
                <a:gridCol w="3386609">
                  <a:extLst>
                    <a:ext uri="{9D8B030D-6E8A-4147-A177-3AD203B41FA5}">
                      <a16:colId xmlns:a16="http://schemas.microsoft.com/office/drawing/2014/main" val="373956871"/>
                    </a:ext>
                  </a:extLst>
                </a:gridCol>
                <a:gridCol w="5097974">
                  <a:extLst>
                    <a:ext uri="{9D8B030D-6E8A-4147-A177-3AD203B41FA5}">
                      <a16:colId xmlns:a16="http://schemas.microsoft.com/office/drawing/2014/main" val="4074126102"/>
                    </a:ext>
                  </a:extLst>
                </a:gridCol>
              </a:tblGrid>
              <a:tr h="538434">
                <a:tc>
                  <a:txBody>
                    <a:bodyPr/>
                    <a:lstStyle/>
                    <a:p>
                      <a:r>
                        <a:rPr lang="de-DE" sz="1600" b="1"/>
                        <a:t>Thema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1" dirty="0"/>
                        <a:t>Dominante </a:t>
                      </a:r>
                      <a:r>
                        <a:rPr lang="de-DE" sz="1600" b="1" dirty="0" err="1"/>
                        <a:t>Akteur:innen</a:t>
                      </a:r>
                      <a:endParaRPr lang="de-DE" sz="16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1"/>
                        <a:t>Identifizierte Kooperationsmerkmale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2740136"/>
                  </a:ext>
                </a:extLst>
              </a:tr>
              <a:tr h="750014">
                <a:tc>
                  <a:txBody>
                    <a:bodyPr/>
                    <a:lstStyle/>
                    <a:p>
                      <a:r>
                        <a:rPr lang="de-DE" sz="1600"/>
                        <a:t>Bildung, MINT-Förderung, Fachkräftesicherung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600"/>
                        <a:t>Unternehmen, Verwaltung + Wissenschaft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600"/>
                        <a:t>Fachlich-institutionell geführt, hybrid organisiert, Koordinierend-multiplikativ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5528834"/>
                  </a:ext>
                </a:extLst>
              </a:tr>
              <a:tr h="750014">
                <a:tc>
                  <a:txBody>
                    <a:bodyPr/>
                    <a:lstStyle/>
                    <a:p>
                      <a:r>
                        <a:rPr lang="de-DE" sz="1600"/>
                        <a:t>Umwelt, Klimaschutz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600"/>
                        <a:t>Verwaltung + Unternehmen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600"/>
                        <a:t>Innovationsorientiert treibend, Institutionell eingebettet, Hierarchiegebunden-initiativ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0982884"/>
                  </a:ext>
                </a:extLst>
              </a:tr>
              <a:tr h="750014">
                <a:tc>
                  <a:txBody>
                    <a:bodyPr/>
                    <a:lstStyle/>
                    <a:p>
                      <a:r>
                        <a:rPr lang="de-DE" sz="1600"/>
                        <a:t>Soziale Teilhabe, Armutsbekämpfung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600"/>
                        <a:t>Zivilgesellschaft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600"/>
                        <a:t>Zivilgesellschaftlich dominiert,</a:t>
                      </a:r>
                    </a:p>
                    <a:p>
                      <a:r>
                        <a:rPr lang="de-DE" sz="1600"/>
                        <a:t>informell vernetzt, Partizipativ-dezentral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368093"/>
                  </a:ext>
                </a:extLst>
              </a:tr>
              <a:tr h="750014">
                <a:tc>
                  <a:txBody>
                    <a:bodyPr/>
                    <a:lstStyle/>
                    <a:p>
                      <a:r>
                        <a:rPr lang="de-DE" sz="1600"/>
                        <a:t>Stadtentwicklung, Standortstärkung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600"/>
                        <a:t>Zivilgesellschaft, Verwaltung, Unternehmen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600"/>
                        <a:t>Zivilgesellschaftlich dominiert Hybrid-organisiert, Rahmengebend-kooperativ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202755"/>
                  </a:ext>
                </a:extLst>
              </a:tr>
              <a:tr h="439383">
                <a:tc>
                  <a:txBody>
                    <a:bodyPr/>
                    <a:lstStyle/>
                    <a:p>
                      <a:r>
                        <a:rPr lang="de-DE" sz="1600"/>
                        <a:t>Digitalisierung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Unternehmen + </a:t>
                      </a:r>
                      <a:r>
                        <a:rPr lang="de-DE" sz="1600" dirty="0" err="1"/>
                        <a:t>Multiplikator:innen</a:t>
                      </a:r>
                      <a:endParaRPr lang="de-DE" sz="16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 err="1"/>
                        <a:t>Multiplikatorisch</a:t>
                      </a:r>
                      <a:r>
                        <a:rPr lang="de-DE" sz="1600" dirty="0"/>
                        <a:t> verteilt, Informell-vernetzt, Partizipativ-dezentral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10498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1639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/>
              <a:t>Herzlich Willkommen!</a:t>
            </a:r>
          </a:p>
        </p:txBody>
      </p:sp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225299406"/>
              </p:ext>
            </p:extLst>
          </p:nvPr>
        </p:nvGraphicFramePr>
        <p:xfrm>
          <a:off x="1247298" y="1701801"/>
          <a:ext cx="9697407" cy="3934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125624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4AF764E-79D9-4CCB-8370-47226D00FF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anchor="t">
            <a:noAutofit/>
          </a:bodyPr>
          <a:lstStyle/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de-DE" sz="1600" b="1" dirty="0"/>
              <a:t>Bildungsthemen </a:t>
            </a:r>
            <a:r>
              <a:rPr lang="de-DE" sz="1600" dirty="0"/>
              <a:t>zeichnen sich durch klare formale Strukturen (Politik/Verwaltung), aber auch starke Beteiligung der Wirtschaft und Einbindung informeller Netzwerke aus, um praxisnahen Wissenstransfer zu ermöglichen</a:t>
            </a:r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de-DE" sz="1600" dirty="0"/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de-DE" sz="1600" b="1" dirty="0"/>
              <a:t>Zivilgesellschaftliche Themen </a:t>
            </a:r>
            <a:r>
              <a:rPr lang="de-DE" sz="1600" dirty="0"/>
              <a:t>werden bevorzugt informell gesteuert, mit hoher Dynamik und Flexibilität, jedoch mit Risiken für die Beständigkeit aufgrund weniger formaler Strukturen</a:t>
            </a:r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de-DE" sz="1600" dirty="0"/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de-DE" sz="1600" b="1" dirty="0"/>
              <a:t>Umweltthemen </a:t>
            </a:r>
            <a:r>
              <a:rPr lang="de-DE" sz="1600" dirty="0"/>
              <a:t>erfordern stärker fachübergreifende Kooperationen, in diesem Beispiel politisch strukturiert und regulativ begleitet</a:t>
            </a:r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de-DE" sz="1600" dirty="0"/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de-DE" sz="1600" b="1" dirty="0"/>
              <a:t>Digitale Themen </a:t>
            </a:r>
            <a:r>
              <a:rPr lang="de-DE" sz="1600" dirty="0"/>
              <a:t>verlangen eine stärkere </a:t>
            </a:r>
            <a:r>
              <a:rPr lang="de-DE" sz="1600" dirty="0" err="1"/>
              <a:t>Multiplikator:innenstruktur</a:t>
            </a:r>
            <a:r>
              <a:rPr lang="de-DE" sz="1600" dirty="0"/>
              <a:t> zur Verbreitung innovativer Ansätze, während soziale Themen stärker lokal verankerte Netzwerke benötigen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2E10038-5A7A-486B-A795-2BABF7396A5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81841" y="281062"/>
            <a:ext cx="9018276" cy="478779"/>
          </a:xfrm>
        </p:spPr>
        <p:txBody>
          <a:bodyPr>
            <a:normAutofit/>
          </a:bodyPr>
          <a:lstStyle/>
          <a:p>
            <a:r>
              <a:rPr lang="de-DE"/>
              <a:t>Das Netz, das trägt – Themenabhängige Muster</a:t>
            </a:r>
          </a:p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70672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4AF764E-79D9-4CCB-8370-47226D00FF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anchor="t">
            <a:noAutofit/>
          </a:bodyPr>
          <a:lstStyle/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de-DE" sz="1600" b="1">
                <a:latin typeface="+mn-lt"/>
                <a:ea typeface="Calibri" panose="020F0502020204030204" pitchFamily="34" charset="0"/>
              </a:rPr>
              <a:t>Stadt A, dominierende Themen:</a:t>
            </a:r>
            <a:r>
              <a:rPr lang="de-DE" sz="1600">
                <a:latin typeface="+mn-lt"/>
                <a:ea typeface="Calibri" panose="020F0502020204030204" pitchFamily="34" charset="0"/>
              </a:rPr>
              <a:t> Bildung, Umweltbildung, Digitalisierung, Armut/soziale Teilhabe, Bildung und soziale Teilhabe.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de-DE" sz="1800" b="1">
                <a:ea typeface="Calibri" panose="020F0502020204030204" pitchFamily="34" charset="0"/>
              </a:rPr>
              <a:t>Muster in den Kooperationsstrukturen:</a:t>
            </a:r>
            <a:endParaRPr lang="de-DE" sz="1800">
              <a:latin typeface="+mn-lt"/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de-DE" sz="1600" b="1">
                <a:latin typeface="+mn-lt"/>
                <a:ea typeface="Calibri" panose="020F0502020204030204" pitchFamily="34" charset="0"/>
              </a:rPr>
              <a:t>Starke Unternehmensprägung</a:t>
            </a:r>
            <a:r>
              <a:rPr lang="de-DE" sz="1600">
                <a:latin typeface="+mn-lt"/>
                <a:ea typeface="Calibri" panose="020F0502020204030204" pitchFamily="34" charset="0"/>
              </a:rPr>
              <a:t>: In mehreren Fällen dominieren Unternehmen als </a:t>
            </a:r>
            <a:r>
              <a:rPr lang="de-DE" sz="1600" err="1">
                <a:latin typeface="+mn-lt"/>
                <a:ea typeface="Calibri" panose="020F0502020204030204" pitchFamily="34" charset="0"/>
              </a:rPr>
              <a:t>Innovationsakteur:innen</a:t>
            </a:r>
            <a:r>
              <a:rPr lang="de-DE" sz="1600">
                <a:latin typeface="+mn-lt"/>
                <a:ea typeface="Calibri" panose="020F0502020204030204" pitchFamily="34" charset="0"/>
              </a:rPr>
              <a:t> und </a:t>
            </a:r>
            <a:r>
              <a:rPr lang="de-DE" sz="1600" err="1">
                <a:latin typeface="+mn-lt"/>
                <a:ea typeface="Calibri" panose="020F0502020204030204" pitchFamily="34" charset="0"/>
              </a:rPr>
              <a:t>Impulsgeber:innen</a:t>
            </a:r>
            <a:r>
              <a:rPr lang="de-DE" sz="1600">
                <a:latin typeface="+mn-lt"/>
                <a:ea typeface="Calibri" panose="020F0502020204030204" pitchFamily="34" charset="0"/>
              </a:rPr>
              <a:t> → lokale Wirtschaft proaktiv und innovationsbereit aufgestellt</a:t>
            </a:r>
          </a:p>
          <a:p>
            <a:pPr>
              <a:lnSpc>
                <a:spcPct val="100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de-DE" sz="1600" b="1">
                <a:latin typeface="+mn-lt"/>
                <a:ea typeface="Calibri" panose="020F0502020204030204" pitchFamily="34" charset="0"/>
              </a:rPr>
              <a:t>Informelle Vernetzung</a:t>
            </a:r>
            <a:r>
              <a:rPr lang="de-DE" sz="1600">
                <a:latin typeface="+mn-lt"/>
                <a:ea typeface="Calibri" panose="020F0502020204030204" pitchFamily="34" charset="0"/>
              </a:rPr>
              <a:t>: Einzelne Fälle zeigen stark informelle Netzwerke und eine hohe gegenseitige Bezugnahme der </a:t>
            </a:r>
            <a:r>
              <a:rPr lang="de-DE" sz="1600" err="1">
                <a:latin typeface="+mn-lt"/>
                <a:ea typeface="Calibri" panose="020F0502020204030204" pitchFamily="34" charset="0"/>
              </a:rPr>
              <a:t>Akteur:innen</a:t>
            </a:r>
            <a:r>
              <a:rPr lang="de-DE" sz="1600">
                <a:latin typeface="+mn-lt"/>
                <a:ea typeface="Calibri" panose="020F0502020204030204" pitchFamily="34" charset="0"/>
              </a:rPr>
              <a:t> → lokal etabliertes, eher informelles Kooperations- und Vertrauensnetzwerk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2E10038-5A7A-486B-A795-2BABF7396A5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Autofit/>
          </a:bodyPr>
          <a:lstStyle/>
          <a:p>
            <a:r>
              <a:rPr lang="de-DE"/>
              <a:t>Das Netz, das trägt – in Stadt A</a:t>
            </a:r>
          </a:p>
        </p:txBody>
      </p:sp>
    </p:spTree>
    <p:extLst>
      <p:ext uri="{BB962C8B-B14F-4D97-AF65-F5344CB8AC3E}">
        <p14:creationId xmlns:p14="http://schemas.microsoft.com/office/powerpoint/2010/main" val="23856574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17F0DB-A36D-9BF2-8C61-1453AEAAB7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29E36AC-175F-3C84-E98A-88016704A5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anchor="t">
            <a:noAutofit/>
          </a:bodyPr>
          <a:lstStyle/>
          <a:p>
            <a:pPr>
              <a:lnSpc>
                <a:spcPct val="100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de-DE" sz="1600" b="1" dirty="0">
                <a:latin typeface="+mn-lt"/>
                <a:ea typeface="Calibri" panose="020F0502020204030204" pitchFamily="34" charset="0"/>
              </a:rPr>
              <a:t>Weniger starke formale Verwaltungsstrukturen</a:t>
            </a:r>
            <a:r>
              <a:rPr lang="de-DE" sz="1600" dirty="0">
                <a:latin typeface="+mn-lt"/>
                <a:ea typeface="Calibri" panose="020F0502020204030204" pitchFamily="34" charset="0"/>
              </a:rPr>
              <a:t>: insgesamt weniger stark ausgeprägte formale Verwaltungsstrukturen; Politik und Verwaltung treten selten als zentrale </a:t>
            </a:r>
            <a:r>
              <a:rPr lang="de-DE" sz="1600" dirty="0" err="1">
                <a:latin typeface="+mn-lt"/>
                <a:ea typeface="Calibri" panose="020F0502020204030204" pitchFamily="34" charset="0"/>
              </a:rPr>
              <a:t>Akteur:innen</a:t>
            </a:r>
            <a:r>
              <a:rPr lang="de-DE" sz="1600" dirty="0">
                <a:latin typeface="+mn-lt"/>
                <a:ea typeface="Calibri" panose="020F0502020204030204" pitchFamily="34" charset="0"/>
              </a:rPr>
              <a:t> in den Vordergrund</a:t>
            </a:r>
            <a:br>
              <a:rPr lang="de-DE" sz="1600" dirty="0">
                <a:latin typeface="+mn-lt"/>
                <a:ea typeface="Calibri" panose="020F0502020204030204" pitchFamily="34" charset="0"/>
              </a:rPr>
            </a:br>
            <a:r>
              <a:rPr lang="de-DE" sz="1600" dirty="0">
                <a:latin typeface="+mn-lt"/>
                <a:ea typeface="Calibri" panose="020F0502020204030204" pitchFamily="34" charset="0"/>
              </a:rPr>
              <a:t>→ Hinweis auf begrenzte formale Ressourcen oder Zurückhaltung in der politischen Steuerung?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de-DE" sz="1800" b="1" dirty="0">
                <a:latin typeface="+mn-lt"/>
                <a:ea typeface="Calibri" panose="020F0502020204030204" pitchFamily="34" charset="0"/>
              </a:rPr>
              <a:t>Rückschluss auf lokale Besonderheiten Stadt A:</a:t>
            </a:r>
          </a:p>
          <a:p>
            <a:pPr lvl="1">
              <a:lnSpc>
                <a:spcPct val="100000"/>
              </a:lnSpc>
              <a:spcAft>
                <a:spcPts val="800"/>
              </a:spcAft>
            </a:pPr>
            <a:r>
              <a:rPr lang="de-DE" sz="1600" dirty="0">
                <a:latin typeface="+mn-lt"/>
                <a:ea typeface="Calibri" panose="020F0502020204030204" pitchFamily="34" charset="0"/>
              </a:rPr>
              <a:t>Vermutlich wirtschaftsnahe Kultur mit aktiver, eigeninitiativ handelnder Zivilgesellschaft und Unternehmen</a:t>
            </a:r>
          </a:p>
          <a:p>
            <a:pPr lvl="1">
              <a:lnSpc>
                <a:spcPct val="100000"/>
              </a:lnSpc>
              <a:spcAft>
                <a:spcPts val="800"/>
              </a:spcAft>
            </a:pPr>
            <a:r>
              <a:rPr lang="de-DE" sz="1600" dirty="0">
                <a:latin typeface="+mn-lt"/>
                <a:ea typeface="Calibri" panose="020F0502020204030204" pitchFamily="34" charset="0"/>
              </a:rPr>
              <a:t>Eher schwache, dezentrale Verwaltungsstrukturen, ergänzt durch informelle Kooperationen</a:t>
            </a:r>
          </a:p>
          <a:p>
            <a:pPr lvl="1">
              <a:lnSpc>
                <a:spcPct val="100000"/>
              </a:lnSpc>
              <a:spcAft>
                <a:spcPts val="800"/>
              </a:spcAft>
            </a:pPr>
            <a:r>
              <a:rPr lang="de-DE" sz="1600" dirty="0">
                <a:latin typeface="+mn-lt"/>
                <a:ea typeface="Calibri" panose="020F0502020204030204" pitchFamily="34" charset="0"/>
              </a:rPr>
              <a:t>Netzwerk lebt stark vom Engagement individueller, wirtschaftlich oder zivilgesellschaftlich verankerter Personen und Organisationen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DC4E867-BD84-DA50-9E95-9E56665D2C5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Autofit/>
          </a:bodyPr>
          <a:lstStyle/>
          <a:p>
            <a:r>
              <a:rPr lang="de-DE"/>
              <a:t>Das Netz, das trägt – in Stadt A</a:t>
            </a:r>
          </a:p>
        </p:txBody>
      </p:sp>
    </p:spTree>
    <p:extLst>
      <p:ext uri="{BB962C8B-B14F-4D97-AF65-F5344CB8AC3E}">
        <p14:creationId xmlns:p14="http://schemas.microsoft.com/office/powerpoint/2010/main" val="30758332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4AF764E-79D9-4CCB-8370-47226D00FF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anchor="t">
            <a:noAutofit/>
          </a:bodyPr>
          <a:lstStyle/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de-DE" sz="1600" b="1">
                <a:latin typeface="+mn-lt"/>
                <a:ea typeface="Calibri" panose="020F0502020204030204" pitchFamily="34" charset="0"/>
              </a:rPr>
              <a:t>Stadt B, dominierende Themen: </a:t>
            </a:r>
            <a:r>
              <a:rPr lang="de-DE" sz="1600">
                <a:latin typeface="+mn-lt"/>
                <a:ea typeface="Calibri" panose="020F0502020204030204" pitchFamily="34" charset="0"/>
              </a:rPr>
              <a:t>Umwelt/Klimaschutz, Stadtentwicklung/Standortmarketing, MINT-Förderung/Fachkräfte, Bildung/soziale Teilhabe.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de-DE" sz="1800" b="1">
                <a:latin typeface="+mn-lt"/>
                <a:ea typeface="Calibri" panose="020F0502020204030204" pitchFamily="34" charset="0"/>
              </a:rPr>
              <a:t>Muster in den Kooperationsstrukturen:</a:t>
            </a:r>
          </a:p>
          <a:p>
            <a:pPr>
              <a:lnSpc>
                <a:spcPct val="100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de-DE" sz="1600" b="1">
                <a:ea typeface="Calibri" panose="020F0502020204030204" pitchFamily="34" charset="0"/>
              </a:rPr>
              <a:t>Ausgeprägte formale Strukturen und politische Führung</a:t>
            </a:r>
            <a:r>
              <a:rPr lang="de-DE" sz="1600">
                <a:ea typeface="Calibri" panose="020F0502020204030204" pitchFamily="34" charset="0"/>
              </a:rPr>
              <a:t>: Politik und Verwaltung häufig in zentraler Rolle präsent → Verwaltung agiert sichtbar und prägend in Steuerung und Umsetzung sozialer Innovationen</a:t>
            </a:r>
          </a:p>
          <a:p>
            <a:pPr>
              <a:lnSpc>
                <a:spcPct val="100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de-DE" sz="1600" b="1">
                <a:ea typeface="Calibri" panose="020F0502020204030204" pitchFamily="34" charset="0"/>
              </a:rPr>
              <a:t>Breite Beteiligung, aber stärker institutionalisierte Kooperation</a:t>
            </a:r>
            <a:r>
              <a:rPr lang="de-DE" sz="1600">
                <a:ea typeface="Calibri" panose="020F0502020204030204" pitchFamily="34" charset="0"/>
              </a:rPr>
              <a:t>: überwiegender Teil der Fälle zeigt breit abgestützte </a:t>
            </a:r>
            <a:r>
              <a:rPr lang="de-DE" sz="1600" err="1">
                <a:ea typeface="Calibri" panose="020F0502020204030204" pitchFamily="34" charset="0"/>
              </a:rPr>
              <a:t>Akteur:innenbeteiligung</a:t>
            </a:r>
            <a:r>
              <a:rPr lang="de-DE" sz="1600">
                <a:ea typeface="Calibri" panose="020F0502020204030204" pitchFamily="34" charset="0"/>
              </a:rPr>
              <a:t>, häufig formell organisiert. → Einbindung vieler </a:t>
            </a:r>
            <a:r>
              <a:rPr lang="de-DE" sz="1600" err="1">
                <a:ea typeface="Calibri" panose="020F0502020204030204" pitchFamily="34" charset="0"/>
              </a:rPr>
              <a:t>Helixe</a:t>
            </a:r>
            <a:r>
              <a:rPr lang="de-DE" sz="1600">
                <a:ea typeface="Calibri" panose="020F0502020204030204" pitchFamily="34" charset="0"/>
              </a:rPr>
              <a:t> deutet auf etablierte Prozesse zur intersektoralen Kooperation hin</a:t>
            </a:r>
            <a:endParaRPr lang="de-DE" sz="1600">
              <a:latin typeface="+mn-lt"/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de-DE" sz="16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2E10038-5A7A-486B-A795-2BABF7396A5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Autofit/>
          </a:bodyPr>
          <a:lstStyle/>
          <a:p>
            <a:r>
              <a:rPr lang="de-DE"/>
              <a:t>Das Netz, das trägt – in Stadt B</a:t>
            </a:r>
          </a:p>
        </p:txBody>
      </p:sp>
    </p:spTree>
    <p:extLst>
      <p:ext uri="{BB962C8B-B14F-4D97-AF65-F5344CB8AC3E}">
        <p14:creationId xmlns:p14="http://schemas.microsoft.com/office/powerpoint/2010/main" val="12773637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4AF764E-79D9-4CCB-8370-47226D00FF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anchor="t">
            <a:noAutofit/>
          </a:bodyPr>
          <a:lstStyle/>
          <a:p>
            <a:pPr>
              <a:lnSpc>
                <a:spcPct val="100000"/>
              </a:lnSpc>
              <a:buClr>
                <a:srgbClr val="23332F"/>
              </a:buClr>
              <a:buFont typeface="Courier New" panose="02070309020205020404" pitchFamily="49" charset="0"/>
              <a:buChar char="o"/>
            </a:pPr>
            <a:r>
              <a:rPr lang="de-DE" sz="1600" b="1" dirty="0">
                <a:ea typeface="Calibri" panose="020F0502020204030204" pitchFamily="34" charset="0"/>
              </a:rPr>
              <a:t>Klare Aufgaben- und Rollenteilung</a:t>
            </a:r>
            <a:r>
              <a:rPr lang="de-DE" sz="1600" dirty="0">
                <a:ea typeface="Calibri" panose="020F0502020204030204" pitchFamily="34" charset="0"/>
              </a:rPr>
              <a:t>: einzelne Fälle zeigen eine klare Rollenverteilung und abgestimmte Zusammenarbeit → </a:t>
            </a:r>
            <a:r>
              <a:rPr lang="de-DE" sz="1600" dirty="0" err="1">
                <a:ea typeface="Calibri" panose="020F0502020204030204" pitchFamily="34" charset="0"/>
              </a:rPr>
              <a:t>Multiplikator:innen</a:t>
            </a:r>
            <a:r>
              <a:rPr lang="de-DE" sz="1600" dirty="0">
                <a:ea typeface="Calibri" panose="020F0502020204030204" pitchFamily="34" charset="0"/>
              </a:rPr>
              <a:t> und Partnerschaften sind formell strukturiert und eng an kommunale Aufgaben gebunden</a:t>
            </a:r>
          </a:p>
          <a:p>
            <a:pPr>
              <a:lnSpc>
                <a:spcPct val="100000"/>
              </a:lnSpc>
              <a:buClr>
                <a:srgbClr val="23332F"/>
              </a:buClr>
              <a:buFont typeface="Courier New" panose="02070309020205020404" pitchFamily="49" charset="0"/>
              <a:buChar char="o"/>
            </a:pPr>
            <a:endParaRPr lang="de-DE" sz="1600" b="1" dirty="0">
              <a:solidFill>
                <a:srgbClr val="23332F"/>
              </a:solidFill>
              <a:latin typeface="+mn-lt"/>
            </a:endParaRPr>
          </a:p>
          <a:p>
            <a:pPr marL="0" lvl="0" indent="0">
              <a:lnSpc>
                <a:spcPct val="100000"/>
              </a:lnSpc>
              <a:buClr>
                <a:srgbClr val="23332F"/>
              </a:buClr>
              <a:buNone/>
            </a:pPr>
            <a:r>
              <a:rPr lang="de-DE" sz="1800" b="1" dirty="0">
                <a:solidFill>
                  <a:srgbClr val="23332F"/>
                </a:solidFill>
                <a:latin typeface="+mn-lt"/>
              </a:rPr>
              <a:t>Rückschluss auf lokale Besonderheiten Stadt B:</a:t>
            </a:r>
          </a:p>
          <a:p>
            <a:pPr lvl="1">
              <a:lnSpc>
                <a:spcPct val="100000"/>
              </a:lnSpc>
              <a:buClr>
                <a:srgbClr val="23332F"/>
              </a:buClr>
            </a:pPr>
            <a:r>
              <a:rPr lang="de-DE" sz="1600" dirty="0">
                <a:solidFill>
                  <a:srgbClr val="23332F"/>
                </a:solidFill>
                <a:latin typeface="+mn-lt"/>
              </a:rPr>
              <a:t>Kommune verfügt über stark ausgeprägte Verwaltungs- und Kooperationsstrukturen</a:t>
            </a:r>
          </a:p>
          <a:p>
            <a:pPr lvl="1">
              <a:lnSpc>
                <a:spcPct val="100000"/>
              </a:lnSpc>
              <a:buClr>
                <a:srgbClr val="23332F"/>
              </a:buClr>
            </a:pPr>
            <a:r>
              <a:rPr lang="de-DE" sz="1600" dirty="0">
                <a:solidFill>
                  <a:srgbClr val="23332F"/>
                </a:solidFill>
                <a:latin typeface="+mn-lt"/>
              </a:rPr>
              <a:t>Informelle Netzwerke ergänzen diese Strukturen, spielen jedoch keine dominante Rolle</a:t>
            </a:r>
          </a:p>
          <a:p>
            <a:pPr lvl="1">
              <a:lnSpc>
                <a:spcPct val="100000"/>
              </a:lnSpc>
              <a:buClr>
                <a:srgbClr val="23332F"/>
              </a:buClr>
            </a:pPr>
            <a:r>
              <a:rPr lang="de-DE" sz="1600" dirty="0">
                <a:solidFill>
                  <a:srgbClr val="23332F"/>
                </a:solidFill>
                <a:latin typeface="+mn-lt"/>
              </a:rPr>
              <a:t>Höheres Maß an Steuerung und klarer Rollenzuweisung zeigt sich deutlich</a:t>
            </a:r>
          </a:p>
          <a:p>
            <a:pPr marL="0" indent="0">
              <a:lnSpc>
                <a:spcPct val="100000"/>
              </a:lnSpc>
              <a:buClr>
                <a:srgbClr val="23332F"/>
              </a:buClr>
              <a:buNone/>
            </a:pPr>
            <a:r>
              <a:rPr lang="de-DE" sz="1600" dirty="0">
                <a:solidFill>
                  <a:srgbClr val="23332F"/>
                </a:solidFill>
                <a:latin typeface="+mn-lt"/>
              </a:rPr>
              <a:t>→ Lokale Besonderheit könnte etablierte Verwaltungskultur sein, in der soziale Innovationen vielleicht noch nicht strategisch, formell und institutionalisiert angegangen werden, aber auf ein fortgeschrittenes Verständnis für ihre Bedarfe und Handlungslogiken treffen? </a:t>
            </a:r>
          </a:p>
          <a:p>
            <a:pPr marL="457200" lvl="1" indent="0">
              <a:lnSpc>
                <a:spcPct val="100000"/>
              </a:lnSpc>
              <a:buClr>
                <a:srgbClr val="23332F"/>
              </a:buClr>
              <a:buNone/>
            </a:pPr>
            <a:endParaRPr lang="de-DE" sz="1600" dirty="0">
              <a:solidFill>
                <a:srgbClr val="23332F"/>
              </a:solidFill>
              <a:latin typeface="+mn-lt"/>
            </a:endParaRPr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de-DE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2E10038-5A7A-486B-A795-2BABF7396A5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Autofit/>
          </a:bodyPr>
          <a:lstStyle/>
          <a:p>
            <a:r>
              <a:rPr lang="de-DE"/>
              <a:t>Das Netz, das trägt – in Stadt B</a:t>
            </a:r>
          </a:p>
        </p:txBody>
      </p:sp>
    </p:spTree>
    <p:extLst>
      <p:ext uri="{BB962C8B-B14F-4D97-AF65-F5344CB8AC3E}">
        <p14:creationId xmlns:p14="http://schemas.microsoft.com/office/powerpoint/2010/main" val="3525307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4AF764E-79D9-4CCB-8370-47226D00FF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anchor="t">
            <a:noAutofit/>
          </a:bodyPr>
          <a:lstStyle/>
          <a:p>
            <a:pPr lvl="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de-DE" sz="1600" b="1" dirty="0">
                <a:latin typeface="+mn-lt"/>
              </a:rPr>
              <a:t>Kooperativ-dezentrale Strukturen überwiegen</a:t>
            </a:r>
            <a:br>
              <a:rPr lang="de-DE" sz="1600" dirty="0">
                <a:latin typeface="+mn-lt"/>
              </a:rPr>
            </a:br>
            <a:r>
              <a:rPr lang="de-DE" sz="1600" dirty="0">
                <a:latin typeface="+mn-lt"/>
              </a:rPr>
              <a:t>erfolgreiche Soziale Innovationen leben von einer Mischung aus struktureller Offenheit und gemeinsamem Verantwortungsgefühl („organisationsübergreifender Teamgedanke“, „wertschätzende Zusammenarbeit“)</a:t>
            </a:r>
          </a:p>
          <a:p>
            <a:pPr lvl="0"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de-DE" sz="1600" dirty="0">
              <a:latin typeface="+mn-lt"/>
            </a:endParaRPr>
          </a:p>
          <a:p>
            <a:pPr lvl="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de-DE" sz="1600" b="1" dirty="0" err="1">
                <a:latin typeface="+mn-lt"/>
              </a:rPr>
              <a:t>Governance</a:t>
            </a:r>
            <a:r>
              <a:rPr lang="de-DE" sz="1600" b="1" dirty="0">
                <a:latin typeface="+mn-lt"/>
              </a:rPr>
              <a:t> durch Vertrauen und Flexibilität</a:t>
            </a:r>
            <a:br>
              <a:rPr lang="de-DE" sz="1600" dirty="0">
                <a:latin typeface="+mn-lt"/>
              </a:rPr>
            </a:br>
            <a:r>
              <a:rPr lang="de-DE" sz="1600" dirty="0" err="1">
                <a:latin typeface="+mn-lt"/>
              </a:rPr>
              <a:t>Governance</a:t>
            </a:r>
            <a:r>
              <a:rPr lang="de-DE" sz="1600" dirty="0">
                <a:latin typeface="+mn-lt"/>
              </a:rPr>
              <a:t> wird nicht primär über Hierarchien organisiert, sondern über flexible Abstimmungen, Freiräume und das Prinzip der gegenseitigen Unterstützung</a:t>
            </a:r>
          </a:p>
          <a:p>
            <a:pPr lvl="0"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de-DE" sz="1600" dirty="0">
              <a:latin typeface="+mn-lt"/>
            </a:endParaRPr>
          </a:p>
          <a:p>
            <a:pPr lvl="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de-DE" sz="1600" b="1" dirty="0">
                <a:latin typeface="+mn-lt"/>
              </a:rPr>
              <a:t>Rolle der Verwaltung: ambivalent</a:t>
            </a:r>
            <a:br>
              <a:rPr lang="de-DE" sz="1600" dirty="0">
                <a:latin typeface="+mn-lt"/>
              </a:rPr>
            </a:br>
            <a:r>
              <a:rPr lang="de-DE" sz="1600" dirty="0">
                <a:latin typeface="+mn-lt"/>
              </a:rPr>
              <a:t>Teils wird die Zusammenarbeit mit der Stadt als mühsam und bürokratisch erlebt, teils als förderlich (z. B. durch bessere Sichtbarkeit oder Förderstrukturen)</a:t>
            </a:r>
            <a:br>
              <a:rPr lang="de-DE" sz="1600" dirty="0">
                <a:latin typeface="+mn-lt"/>
              </a:rPr>
            </a:br>
            <a:r>
              <a:rPr lang="de-DE" sz="1600" dirty="0">
                <a:latin typeface="+mn-lt"/>
              </a:rPr>
              <a:t>→ Deutet auf lokale Unterschiede in Verwaltungskulturen hin, zwischen Ermöglichung und Blockade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2E10038-5A7A-486B-A795-2BABF7396A5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81841" y="281062"/>
            <a:ext cx="9185544" cy="778304"/>
          </a:xfrm>
        </p:spPr>
        <p:txBody>
          <a:bodyPr>
            <a:noAutofit/>
          </a:bodyPr>
          <a:lstStyle/>
          <a:p>
            <a:r>
              <a:rPr lang="de-DE"/>
              <a:t>Das Netz, das trägt – Gelingensbedingungen aus 	Sicht der </a:t>
            </a:r>
            <a:r>
              <a:rPr lang="de-DE" err="1"/>
              <a:t>Innovationsakteur:innen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79534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4AF764E-79D9-4CCB-8370-47226D00FF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anchor="t">
            <a:noAutofit/>
          </a:bodyPr>
          <a:lstStyle/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de-DE" sz="1600" b="1" dirty="0"/>
              <a:t>Zentrale Einzelpersonen als Motoren</a:t>
            </a:r>
            <a:br>
              <a:rPr lang="de-DE" sz="1600" dirty="0"/>
            </a:br>
            <a:r>
              <a:rPr lang="de-DE" sz="1600" dirty="0"/>
              <a:t>Viele Aussagen bezeichnen einzelne Personen mit Leidenschaft, Authentizität und „Herzblut“ als treibende Kräfte – diese fungieren als </a:t>
            </a:r>
            <a:r>
              <a:rPr lang="de-DE" sz="1600" dirty="0" err="1"/>
              <a:t>Brückenakteur:innen</a:t>
            </a:r>
            <a:r>
              <a:rPr lang="de-DE" sz="1600" dirty="0"/>
              <a:t> (z. B. engagierte </a:t>
            </a:r>
            <a:r>
              <a:rPr lang="de-DE" sz="1600" dirty="0" err="1"/>
              <a:t>Funktionsträger:innen</a:t>
            </a:r>
            <a:r>
              <a:rPr lang="de-DE" sz="1600" dirty="0"/>
              <a:t>, bekannte lokale Persönlichkeiten, „</a:t>
            </a:r>
            <a:r>
              <a:rPr lang="de-DE" sz="1600" dirty="0" err="1"/>
              <a:t>Klinkenputzer:innen</a:t>
            </a:r>
            <a:r>
              <a:rPr lang="de-DE" sz="1600" dirty="0"/>
              <a:t>“) an den Schnittstellen</a:t>
            </a:r>
          </a:p>
          <a:p>
            <a:pPr lvl="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de-DE" sz="1600" b="1" dirty="0"/>
              <a:t>Türöffner durch persönliche Netzwerke und Reputation</a:t>
            </a:r>
            <a:br>
              <a:rPr lang="de-DE" sz="1600" dirty="0"/>
            </a:br>
            <a:r>
              <a:rPr lang="de-DE" sz="1600" dirty="0"/>
              <a:t>Persönliche Kontakte, Sichtbarkeit in der Stadtgesellschaft und „Standing“ spielen eine große Rolle. Wer bekannt ist, kommt leichter an Ressourcen und </a:t>
            </a:r>
            <a:r>
              <a:rPr lang="de-DE" sz="1600" dirty="0" err="1"/>
              <a:t>Kooperationspartner:innen</a:t>
            </a:r>
            <a:endParaRPr lang="de-DE" sz="1600" dirty="0"/>
          </a:p>
          <a:p>
            <a:pPr lvl="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de-DE" sz="1600" b="1" dirty="0"/>
              <a:t>Schnittstellenfunktion zwischen </a:t>
            </a:r>
            <a:r>
              <a:rPr lang="de-DE" sz="1600" b="1" dirty="0" err="1"/>
              <a:t>Helixen</a:t>
            </a:r>
            <a:br>
              <a:rPr lang="de-DE" sz="1600" dirty="0"/>
            </a:br>
            <a:r>
              <a:rPr lang="de-DE" sz="1600" dirty="0"/>
              <a:t>Erfolgreiche </a:t>
            </a:r>
            <a:r>
              <a:rPr lang="de-DE" sz="1600" dirty="0" err="1"/>
              <a:t>Brückenakteur:innen</a:t>
            </a:r>
            <a:r>
              <a:rPr lang="de-DE" sz="1600" dirty="0"/>
              <a:t> sind oft selbst in mehreren Kontexten aktiv (z. B. </a:t>
            </a:r>
            <a:r>
              <a:rPr lang="de-DE" sz="1600" dirty="0" err="1"/>
              <a:t>Unternehmensvertreter:innen</a:t>
            </a:r>
            <a:r>
              <a:rPr lang="de-DE" sz="1600" dirty="0"/>
              <a:t> + Ehrenamt) und agieren als </a:t>
            </a:r>
            <a:r>
              <a:rPr lang="de-DE" sz="1600" dirty="0" err="1"/>
              <a:t>Vermittler:in</a:t>
            </a:r>
            <a:r>
              <a:rPr lang="de-DE" sz="1600" dirty="0"/>
              <a:t> zwischen Zivilgesellschaft, Wirtschaft und Verwaltung</a:t>
            </a:r>
          </a:p>
          <a:p>
            <a:pPr lvl="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de-DE" sz="1600" b="1" dirty="0"/>
              <a:t>Risikofaktor der Personenzentrierung</a:t>
            </a:r>
            <a:br>
              <a:rPr lang="de-DE" sz="1600" dirty="0"/>
            </a:br>
            <a:r>
              <a:rPr lang="de-DE" sz="1600" dirty="0"/>
              <a:t>Mehrfach wird auf die Abhängigkeit einzelner Personen hingewiesen – ihr Wegfall wird als Risiko für die Beständigkeit und Perspektive der Sozialen Innovation gewertet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2E10038-5A7A-486B-A795-2BABF7396A5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81841" y="281062"/>
            <a:ext cx="9218998" cy="689094"/>
          </a:xfrm>
        </p:spPr>
        <p:txBody>
          <a:bodyPr>
            <a:noAutofit/>
          </a:bodyPr>
          <a:lstStyle/>
          <a:p>
            <a:r>
              <a:rPr lang="de-DE"/>
              <a:t>Das Netz, das trägt – Gelingensbedingungen aus 	Sicht der Praxis</a:t>
            </a:r>
          </a:p>
        </p:txBody>
      </p:sp>
    </p:spTree>
    <p:extLst>
      <p:ext uri="{BB962C8B-B14F-4D97-AF65-F5344CB8AC3E}">
        <p14:creationId xmlns:p14="http://schemas.microsoft.com/office/powerpoint/2010/main" val="28982087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880323-B3AD-6EE2-7E6F-15C1F1BEB7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1">
            <a:extLst>
              <a:ext uri="{FF2B5EF4-FFF2-40B4-BE49-F238E27FC236}">
                <a16:creationId xmlns:a16="http://schemas.microsoft.com/office/drawing/2014/main" id="{A8BF8B66-339E-8E08-75FE-AB671F9B3D27}"/>
              </a:ext>
            </a:extLst>
          </p:cNvPr>
          <p:cNvSpPr txBox="1">
            <a:spLocks/>
          </p:cNvSpPr>
          <p:nvPr/>
        </p:nvSpPr>
        <p:spPr>
          <a:xfrm>
            <a:off x="281841" y="281062"/>
            <a:ext cx="9746742" cy="4787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i="0" kern="1200">
                <a:solidFill>
                  <a:schemeClr val="tx2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Vorstellung &amp; Diskussion empirischer Ergebnisse</a:t>
            </a:r>
          </a:p>
        </p:txBody>
      </p:sp>
      <p:sp>
        <p:nvSpPr>
          <p:cNvPr id="9" name="Titel 3">
            <a:extLst>
              <a:ext uri="{FF2B5EF4-FFF2-40B4-BE49-F238E27FC236}">
                <a16:creationId xmlns:a16="http://schemas.microsoft.com/office/drawing/2014/main" id="{0E747658-D8F8-773F-3C66-F171EC52300C}"/>
              </a:ext>
            </a:extLst>
          </p:cNvPr>
          <p:cNvSpPr txBox="1">
            <a:spLocks/>
          </p:cNvSpPr>
          <p:nvPr/>
        </p:nvSpPr>
        <p:spPr>
          <a:xfrm>
            <a:off x="281841" y="1878551"/>
            <a:ext cx="11439803" cy="257078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/>
              <a:t>Was bewegt </a:t>
            </a:r>
            <a:r>
              <a:rPr lang="de-DE" err="1"/>
              <a:t>Akteur:innen</a:t>
            </a:r>
            <a:r>
              <a:rPr lang="de-DE"/>
              <a:t>? </a:t>
            </a:r>
          </a:p>
          <a:p>
            <a:pPr algn="ctr"/>
            <a:r>
              <a:rPr lang="de-DE"/>
              <a:t>Resonanz als Treiber</a:t>
            </a:r>
          </a:p>
          <a:p>
            <a:pPr algn="ctr"/>
            <a:r>
              <a:rPr lang="de-DE"/>
              <a:t>kooperativen Handelns in Sozialen Innovationen?</a:t>
            </a:r>
          </a:p>
        </p:txBody>
      </p:sp>
    </p:spTree>
    <p:extLst>
      <p:ext uri="{BB962C8B-B14F-4D97-AF65-F5344CB8AC3E}">
        <p14:creationId xmlns:p14="http://schemas.microsoft.com/office/powerpoint/2010/main" val="42224637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E254F85-02D1-45D3-ADE1-03814861FB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1600" b="1"/>
              <a:t>Soziale Innovationen und Resonanz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DE" sz="1600"/>
              <a:t>In Anlehnung an Hartmut Rosas </a:t>
            </a:r>
            <a:r>
              <a:rPr lang="de-DE" sz="1600" b="1"/>
              <a:t>Resonanztheorie: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DE" sz="1600" b="1"/>
              <a:t>Resonanztheorie: </a:t>
            </a:r>
            <a:r>
              <a:rPr lang="de-DE" sz="1600"/>
              <a:t>Soziologische Deutung unserer westlichen modernen Gesellschaft mit Blick auf die Frage, welche sozialen Dynamiken für ein gutes Leben identifiziert werden können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DE" sz="1600" b="1"/>
              <a:t>Resonanz: </a:t>
            </a:r>
            <a:r>
              <a:rPr lang="de-DE" sz="1600"/>
              <a:t>Gefühl der Verbundenheit, der Zugehörigkeit und der Selbstwirksamkeit, das durch eine positive Interaktion mit der Umwelt entsteht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DE" sz="1600" b="1">
                <a:sym typeface="Wingdings" panose="05000000000000000000" pitchFamily="2" charset="2"/>
              </a:rPr>
              <a:t>Entfremdung: </a:t>
            </a:r>
            <a:r>
              <a:rPr lang="de-DE" sz="1600">
                <a:sym typeface="Wingdings" panose="05000000000000000000" pitchFamily="2" charset="2"/>
              </a:rPr>
              <a:t>Zustand der Isolation, der Sinnleere und der fehlenden Verbundenheit; entsteht, wenn Menschen sich von der Welt, ihren Mitmenschen oder ihren eigenen Fähigkeiten und Bedürfnissen entkoppelt fühlen </a:t>
            </a:r>
            <a:endParaRPr lang="de-DE" sz="1600" b="1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e-DE" sz="160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DE" sz="1600">
                <a:sym typeface="Wingdings" panose="05000000000000000000" pitchFamily="2" charset="2"/>
              </a:rPr>
              <a:t> </a:t>
            </a:r>
            <a:r>
              <a:rPr lang="de-DE" sz="1600"/>
              <a:t>Im Projektkontext wird unter Resonanz verstanden, dass regionale </a:t>
            </a:r>
            <a:r>
              <a:rPr lang="de-DE" sz="1600" err="1"/>
              <a:t>Akteur:innen</a:t>
            </a:r>
            <a:r>
              <a:rPr lang="de-DE" sz="1600"/>
              <a:t> einen Bezug zwischen ihrem räumlichen Umfeld und ihrer Tätigkeit/ihrem Handeln herstellen. Wegweisend ist dabei die Idee von Selbstwirksamkeit und der Möglichkeit, Einfluss auf das eigene Umfeld zu nehmen. </a:t>
            </a:r>
          </a:p>
          <a:p>
            <a:pPr marL="0" indent="0">
              <a:buNone/>
            </a:pPr>
            <a:endParaRPr lang="de-DE" sz="160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1953D36-7B5F-4320-B27F-780E0F69303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/>
              <a:t>Einordnung</a:t>
            </a:r>
          </a:p>
        </p:txBody>
      </p:sp>
    </p:spTree>
    <p:extLst>
      <p:ext uri="{BB962C8B-B14F-4D97-AF65-F5344CB8AC3E}">
        <p14:creationId xmlns:p14="http://schemas.microsoft.com/office/powerpoint/2010/main" val="40809936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F97CFC-2FDE-58CB-F0ED-05E8097604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31E258D-AAEF-B832-483D-87A839F8D6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1600" b="1" u="sng"/>
              <a:t>Soziale Innovationen und Resonanz</a:t>
            </a:r>
          </a:p>
          <a:p>
            <a:pPr marL="0" indent="0">
              <a:buNone/>
            </a:pPr>
            <a:r>
              <a:rPr lang="de-DE" sz="1600" b="1"/>
              <a:t>Darstellung der Beziehungen zwischen „Subjekt und Objekt“ entlang von drei Achsen:</a:t>
            </a:r>
          </a:p>
          <a:p>
            <a:pPr marL="0" indent="0">
              <a:buNone/>
            </a:pPr>
            <a:endParaRPr lang="de-DE" sz="1600" b="1"/>
          </a:p>
          <a:p>
            <a:pPr>
              <a:buFont typeface="Courier New" panose="02070309020205020404" pitchFamily="49" charset="0"/>
              <a:buChar char="o"/>
            </a:pPr>
            <a:r>
              <a:rPr lang="de-DE" sz="1600" b="1"/>
              <a:t>Mensch – Mensch: </a:t>
            </a:r>
            <a:r>
              <a:rPr lang="de-DE" sz="1600"/>
              <a:t>Zusammenarbeit als „resonante Beziehung“</a:t>
            </a:r>
          </a:p>
          <a:p>
            <a:pPr>
              <a:buFont typeface="Courier New" panose="02070309020205020404" pitchFamily="49" charset="0"/>
              <a:buChar char="o"/>
            </a:pPr>
            <a:endParaRPr lang="de-DE" sz="1600" b="1"/>
          </a:p>
          <a:p>
            <a:pPr>
              <a:buFont typeface="Courier New" panose="02070309020205020404" pitchFamily="49" charset="0"/>
              <a:buChar char="o"/>
            </a:pPr>
            <a:r>
              <a:rPr lang="de-DE" sz="1600" b="1"/>
              <a:t>Mensch – Raum: </a:t>
            </a:r>
            <a:r>
              <a:rPr lang="de-DE" sz="1600"/>
              <a:t>Umgebender Raum weckt/stützt Bedürfnis, sich zu engagieren</a:t>
            </a:r>
          </a:p>
          <a:p>
            <a:pPr>
              <a:buFont typeface="Courier New" panose="02070309020205020404" pitchFamily="49" charset="0"/>
              <a:buChar char="o"/>
            </a:pPr>
            <a:endParaRPr lang="de-DE" sz="1600" b="1"/>
          </a:p>
          <a:p>
            <a:pPr>
              <a:buFont typeface="Courier New" panose="02070309020205020404" pitchFamily="49" charset="0"/>
              <a:buChar char="o"/>
            </a:pPr>
            <a:r>
              <a:rPr lang="de-DE" sz="1600" b="1"/>
              <a:t>Mensch – Tätigkeit: </a:t>
            </a:r>
            <a:r>
              <a:rPr lang="de-DE" sz="1600"/>
              <a:t>Sinnhaftigkeit des Tuns, Selbstwirksamkeitserleben, intrinsische Motivation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A176F2D-CAFC-D94A-2E66-CBFB834A0CF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/>
              <a:t>Einordnung</a:t>
            </a:r>
          </a:p>
        </p:txBody>
      </p:sp>
    </p:spTree>
    <p:extLst>
      <p:ext uri="{BB962C8B-B14F-4D97-AF65-F5344CB8AC3E}">
        <p14:creationId xmlns:p14="http://schemas.microsoft.com/office/powerpoint/2010/main" val="3152895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/>
              <a:t>Herzlich Willkommen!</a:t>
            </a:r>
          </a:p>
        </p:txBody>
      </p:sp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2027264905"/>
              </p:ext>
            </p:extLst>
          </p:nvPr>
        </p:nvGraphicFramePr>
        <p:xfrm>
          <a:off x="1247298" y="1701801"/>
          <a:ext cx="9697407" cy="3934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363741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B2C664-BEB9-C2EB-CBC3-C632DAC769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1D6FFF7-6C72-0FB6-9D08-2D1B233DF5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1600" b="1" u="sng"/>
              <a:t>Resonanz als Treiber für Soziale Innovationen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DE" sz="1600"/>
              <a:t>Inwiefern sind Resonanz- und Entfremdungserfahrungen Treiber für </a:t>
            </a:r>
            <a:r>
              <a:rPr lang="de-DE" sz="1600" err="1"/>
              <a:t>Akteur:innen</a:t>
            </a:r>
            <a:r>
              <a:rPr lang="de-DE" sz="1600"/>
              <a:t> in Sozialen Innovationen? </a:t>
            </a:r>
          </a:p>
          <a:p>
            <a:pPr marL="0" indent="0">
              <a:buNone/>
            </a:pPr>
            <a:endParaRPr lang="de-DE" sz="1600"/>
          </a:p>
          <a:p>
            <a:pPr marL="0" indent="0">
              <a:buNone/>
            </a:pPr>
            <a:r>
              <a:rPr lang="de-DE" sz="1600" b="1"/>
              <a:t>Resonanz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DE" sz="1600"/>
              <a:t>Eine bestimmte Form der Weltbeziehung, die auf Selbstwirksamkeit, Affizierung und intrinsischem Interesse basiert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DE" sz="1600"/>
              <a:t>Resonanz ist eng mit dem Bedürfnis nach Sinnhaftigkeit und Zugehörigkeit verbunden</a:t>
            </a:r>
          </a:p>
          <a:p>
            <a:pPr marL="0" indent="0">
              <a:buNone/>
            </a:pPr>
            <a:endParaRPr lang="de-DE" sz="1600"/>
          </a:p>
          <a:p>
            <a:pPr marL="0" indent="0">
              <a:buNone/>
            </a:pPr>
            <a:r>
              <a:rPr lang="de-DE" sz="1600" b="1"/>
              <a:t>Entfremdung</a:t>
            </a:r>
            <a:r>
              <a:rPr lang="de-DE" sz="1600"/>
              <a:t>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DE" sz="1600"/>
              <a:t>Kann sich in verschiedenen Formen manifestieren wie dem Gefühl, fremdbestimmt zu sein, der Unfähigkeit, Beziehungen einzugehen oder dem Verlust von Leidenschaft und Interesse</a:t>
            </a:r>
          </a:p>
          <a:p>
            <a:pPr marL="0" indent="0">
              <a:buNone/>
            </a:pPr>
            <a:endParaRPr lang="de-DE" sz="160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F78B08B-7012-00D8-C98F-1C9887E47F4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81841" y="281062"/>
            <a:ext cx="9051730" cy="478779"/>
          </a:xfrm>
        </p:spPr>
        <p:txBody>
          <a:bodyPr>
            <a:normAutofit/>
          </a:bodyPr>
          <a:lstStyle/>
          <a:p>
            <a:r>
              <a:rPr lang="de-DE"/>
              <a:t>Forschungsfrage und empirische Umsetzung</a:t>
            </a:r>
          </a:p>
        </p:txBody>
      </p:sp>
    </p:spTree>
    <p:extLst>
      <p:ext uri="{BB962C8B-B14F-4D97-AF65-F5344CB8AC3E}">
        <p14:creationId xmlns:p14="http://schemas.microsoft.com/office/powerpoint/2010/main" val="12343002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086BED-8976-19F7-2FA5-1ECDE6693B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D572FF7E-9A92-E4BA-9099-6E68C85C876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de-DE"/>
              <a:t>Resonanz – Empirische Ergebnisse</a:t>
            </a:r>
            <a:endParaRPr lang="de-DE" b="1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AD011C-D9D3-69A5-74CD-4FF37D5F916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de-DE" sz="1800"/>
              <a:t>Resonanzmomente entlang der drei Achsen</a:t>
            </a:r>
            <a:endParaRPr lang="de-DE" sz="1800" b="1"/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34CF98C2-24EE-B50B-ED81-79552B21F5AF}"/>
              </a:ext>
            </a:extLst>
          </p:cNvPr>
          <p:cNvSpPr txBox="1">
            <a:spLocks/>
          </p:cNvSpPr>
          <p:nvPr/>
        </p:nvSpPr>
        <p:spPr>
          <a:xfrm>
            <a:off x="242837" y="1884556"/>
            <a:ext cx="3778806" cy="379715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600" b="1"/>
              <a:t>Mensch – Mensch: </a:t>
            </a:r>
            <a:endParaRPr lang="de-DE" sz="1600"/>
          </a:p>
          <a:p>
            <a:pPr>
              <a:buFont typeface="Courier New" panose="02070309020205020404" pitchFamily="49" charset="0"/>
              <a:buChar char="o"/>
            </a:pPr>
            <a:r>
              <a:rPr lang="de-DE" sz="1600"/>
              <a:t>Schlüsselpersonen, gutes Arbeitsklima, wertschätzende Kommunikationskultur wirken motivierend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DE" sz="1600"/>
              <a:t>Affizierung und Zugehörigkeit durch bereits bekannte (Kooperations-) Beziehungen/ Netzwerke erhöhen Wahrscheinlichkeit sich zu engagieren</a:t>
            </a:r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D83E4CAC-0B3E-039B-31CC-E380799B4AEF}"/>
              </a:ext>
            </a:extLst>
          </p:cNvPr>
          <p:cNvSpPr txBox="1">
            <a:spLocks/>
          </p:cNvSpPr>
          <p:nvPr/>
        </p:nvSpPr>
        <p:spPr>
          <a:xfrm>
            <a:off x="8132000" y="1884555"/>
            <a:ext cx="3817164" cy="379715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600" b="1"/>
              <a:t>Mensch – Raum:</a:t>
            </a:r>
            <a:endParaRPr lang="de-DE" sz="1600"/>
          </a:p>
          <a:p>
            <a:pPr>
              <a:buFont typeface="Courier New" panose="02070309020205020404" pitchFamily="49" charset="0"/>
              <a:buChar char="o"/>
            </a:pPr>
            <a:r>
              <a:rPr lang="de-DE" sz="1600"/>
              <a:t>Aktives Engagement im Lebensumfeld fördert Zugehörigkeit und appelliert an Eigenverantwortung und Handlungsfähigkeit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DE" sz="1600"/>
              <a:t>Besonders hohes Bedürfnis sich zu engagieren, wenn Personen in der Fallstudienstadt geboren wurden (Heimatverbundenheit)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781CCA59-44A3-76BE-2F5E-BBCDF5DF7CB3}"/>
              </a:ext>
            </a:extLst>
          </p:cNvPr>
          <p:cNvSpPr txBox="1">
            <a:spLocks/>
          </p:cNvSpPr>
          <p:nvPr/>
        </p:nvSpPr>
        <p:spPr>
          <a:xfrm>
            <a:off x="4139107" y="1884555"/>
            <a:ext cx="3939214" cy="379715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600" b="1" dirty="0"/>
              <a:t>Mensch – Tätigkeit:</a:t>
            </a:r>
            <a:endParaRPr lang="de-DE" sz="1600" dirty="0"/>
          </a:p>
          <a:p>
            <a:pPr>
              <a:buFont typeface="Courier New" panose="02070309020205020404" pitchFamily="49" charset="0"/>
              <a:buChar char="o"/>
            </a:pPr>
            <a:r>
              <a:rPr lang="de-DE" sz="1600" dirty="0"/>
              <a:t>Vor allem durch Selbstwirksamkeitsempfinden, Sinnhaftigkeit und intrinsischem Interesse angetrieben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DE" sz="1600" dirty="0"/>
              <a:t>Zeigt sich bei Befragten </a:t>
            </a:r>
            <a:br>
              <a:rPr lang="de-DE" sz="1600" dirty="0"/>
            </a:br>
            <a:r>
              <a:rPr lang="de-DE" sz="1600" dirty="0"/>
              <a:t>überwiegend in </a:t>
            </a:r>
          </a:p>
          <a:p>
            <a:pPr marL="742950" lvl="1" indent="-285750"/>
            <a:r>
              <a:rPr lang="de-DE" sz="1600" dirty="0"/>
              <a:t>Empfundenen Erfolgserlebnissen, Anerkennungen, Art und Gestaltungsspielraum der ausgeübten Tätigkeit und </a:t>
            </a:r>
          </a:p>
          <a:p>
            <a:pPr marL="742950" lvl="1" indent="-285750"/>
            <a:r>
              <a:rPr lang="de-DE" sz="1600" dirty="0"/>
              <a:t>Dem Bedürfnis „etwas zurückgeben zu wollen“ </a:t>
            </a: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608963F7-907A-5524-F9E2-1E8252CEA085}"/>
              </a:ext>
            </a:extLst>
          </p:cNvPr>
          <p:cNvCxnSpPr>
            <a:cxnSpLocks/>
          </p:cNvCxnSpPr>
          <p:nvPr/>
        </p:nvCxnSpPr>
        <p:spPr>
          <a:xfrm>
            <a:off x="4021643" y="1884555"/>
            <a:ext cx="5953" cy="361393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40159811-E0F9-D386-0D9B-916DD1719806}"/>
              </a:ext>
            </a:extLst>
          </p:cNvPr>
          <p:cNvCxnSpPr>
            <a:cxnSpLocks/>
          </p:cNvCxnSpPr>
          <p:nvPr/>
        </p:nvCxnSpPr>
        <p:spPr>
          <a:xfrm>
            <a:off x="8039671" y="1884555"/>
            <a:ext cx="0" cy="355745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531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AADDDF-22AE-122B-A140-3D52602ABF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AEDD46D6-99E5-76F9-55D6-C6686AD5DD8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81841" y="281062"/>
            <a:ext cx="7757830" cy="478779"/>
          </a:xfrm>
        </p:spPr>
        <p:txBody>
          <a:bodyPr>
            <a:normAutofit/>
          </a:bodyPr>
          <a:lstStyle/>
          <a:p>
            <a:r>
              <a:rPr lang="de-DE"/>
              <a:t>Entfremdung – Empirische Ergebnisse</a:t>
            </a:r>
            <a:endParaRPr lang="de-DE" b="1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943B3ED-BDC6-95B0-7BE0-DEEDD6D5DB6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de-DE" sz="1800"/>
              <a:t>Entfremdungsmomente entlang der drei Achsen:</a:t>
            </a:r>
            <a:endParaRPr lang="de-DE" sz="1800" b="1"/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F2B730F0-ABAB-D791-EA45-91579E8399FA}"/>
              </a:ext>
            </a:extLst>
          </p:cNvPr>
          <p:cNvSpPr txBox="1">
            <a:spLocks/>
          </p:cNvSpPr>
          <p:nvPr/>
        </p:nvSpPr>
        <p:spPr>
          <a:xfrm>
            <a:off x="242836" y="1884556"/>
            <a:ext cx="3842591" cy="402559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de-DE" b="1"/>
              <a:t>Mensch – Mensch:</a:t>
            </a:r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de-DE"/>
              <a:t>Bereits bekannte (Kooperations-) Beziehungen sowie Schlüsselpersonen erhöhen zwar Wahrscheinlichkeit der Mitwirkung innerhalb einer SI, können </a:t>
            </a:r>
            <a:br>
              <a:rPr lang="de-DE"/>
            </a:br>
            <a:r>
              <a:rPr lang="de-DE"/>
              <a:t>aber auch zu einem ambivalenten Gefühl und einer sogenannten „Echo-Beziehung“ führen </a:t>
            </a:r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de-DE"/>
              <a:t>Das Miteinander im eigenen Team wirkt bei </a:t>
            </a:r>
          </a:p>
          <a:p>
            <a:pPr lvl="1">
              <a:lnSpc>
                <a:spcPct val="100000"/>
              </a:lnSpc>
            </a:pPr>
            <a:r>
              <a:rPr lang="de-DE"/>
              <a:t>positiven Erfahrungen förderlich und </a:t>
            </a:r>
          </a:p>
          <a:p>
            <a:pPr lvl="1">
              <a:lnSpc>
                <a:spcPct val="100000"/>
              </a:lnSpc>
            </a:pPr>
            <a:r>
              <a:rPr lang="de-DE"/>
              <a:t>bei negativen Erlebnissen hemmend und die SI (zweitweise) zum Stillstand bringen, bietet aber Chance zur Resonanz zurückzukehren</a:t>
            </a:r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A393013F-BB59-6E53-3189-9575A355D9C0}"/>
              </a:ext>
            </a:extLst>
          </p:cNvPr>
          <p:cNvSpPr txBox="1">
            <a:spLocks/>
          </p:cNvSpPr>
          <p:nvPr/>
        </p:nvSpPr>
        <p:spPr>
          <a:xfrm>
            <a:off x="8132000" y="1884555"/>
            <a:ext cx="3817164" cy="379715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de-DE" sz="1600" b="1"/>
              <a:t>Mensch – Raum: </a:t>
            </a:r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de-DE" sz="1600"/>
              <a:t>Entsteht durch fehlende Zugehörigkeit zum (Lebens-)Umfeld, insbesondere wenn Personen sich nicht „heimisch“ fühlen </a:t>
            </a:r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de-DE" sz="1600">
                <a:sym typeface="Wingdings" panose="05000000000000000000" pitchFamily="2" charset="2"/>
              </a:rPr>
              <a:t>Kann bei starken Veränderungen über einen zeitlichen Verlauf entfremdend wirken </a:t>
            </a:r>
            <a:br>
              <a:rPr lang="de-DE" sz="1600">
                <a:sym typeface="Wingdings" panose="05000000000000000000" pitchFamily="2" charset="2"/>
              </a:rPr>
            </a:br>
            <a:r>
              <a:rPr lang="de-DE" sz="1600">
                <a:sym typeface="Wingdings" panose="05000000000000000000" pitchFamily="2" charset="2"/>
              </a:rPr>
              <a:t> Generationenkonflikte  </a:t>
            </a:r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de-DE" sz="1600">
                <a:sym typeface="Wingdings" panose="05000000000000000000" pitchFamily="2" charset="2"/>
              </a:rPr>
              <a:t>Eigenverantwortung treibt Menschen aktiv an, ihr (Lebens-)Umfeld zu verbessern und mehr Lebensqualität zu schaffen 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629B14FC-6296-0135-52BB-F11907D156A3}"/>
              </a:ext>
            </a:extLst>
          </p:cNvPr>
          <p:cNvSpPr txBox="1">
            <a:spLocks/>
          </p:cNvSpPr>
          <p:nvPr/>
        </p:nvSpPr>
        <p:spPr>
          <a:xfrm>
            <a:off x="4139107" y="1884555"/>
            <a:ext cx="3939214" cy="379715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de-DE" sz="1600" b="1" dirty="0"/>
              <a:t>Mensch – Tätigkeit:</a:t>
            </a:r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de-DE" sz="1600" dirty="0"/>
              <a:t>Entsteht durch fehlende Sinnhaftigkeit und Verbindung zur ausgeübten Tätigkeit, zeigt sich vor allem in bürokratischen Anforderungen; intrinsisches Motiv wird durch Interessenskonflikte gestört </a:t>
            </a:r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de-DE" sz="1600" dirty="0"/>
              <a:t>Sinnhaftigkeit besonders relevant für </a:t>
            </a:r>
            <a:r>
              <a:rPr lang="de-DE" sz="1600" dirty="0" err="1"/>
              <a:t>Akteur:innen</a:t>
            </a:r>
            <a:r>
              <a:rPr lang="de-DE" sz="1600" dirty="0"/>
              <a:t> aus der Zivilgesellschaft </a:t>
            </a:r>
            <a:r>
              <a:rPr lang="de-DE" sz="1600" dirty="0">
                <a:sym typeface="Wingdings" panose="05000000000000000000" pitchFamily="2" charset="2"/>
              </a:rPr>
              <a:t> Wirkt motivierend, aber stellt auch Potenzial zur Entfremdung dar, wenn Sinnhaftigkeit und Tätigkeit in ein Ungleichgewicht geraten (Überforderung des Ehrenamts) </a:t>
            </a:r>
            <a:endParaRPr lang="de-DE" sz="1600" dirty="0"/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CDD499B3-911E-7A92-69A5-206EE4C924A5}"/>
              </a:ext>
            </a:extLst>
          </p:cNvPr>
          <p:cNvCxnSpPr>
            <a:cxnSpLocks/>
          </p:cNvCxnSpPr>
          <p:nvPr/>
        </p:nvCxnSpPr>
        <p:spPr>
          <a:xfrm>
            <a:off x="4021643" y="1884555"/>
            <a:ext cx="5953" cy="361393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4C2D02F2-BE91-2902-C20C-41ED25D42957}"/>
              </a:ext>
            </a:extLst>
          </p:cNvPr>
          <p:cNvCxnSpPr>
            <a:cxnSpLocks/>
          </p:cNvCxnSpPr>
          <p:nvPr/>
        </p:nvCxnSpPr>
        <p:spPr>
          <a:xfrm>
            <a:off x="8039671" y="1884555"/>
            <a:ext cx="0" cy="355745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328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6EF0CD3-F2E0-4D75-A1DA-1780F0989D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de-DE" sz="1600"/>
              <a:t>Resonanz und Entfremdung schließen sich nicht gegenseitig aus, im Gegenteil: Entfremdungserfahrungen bieten Chance in eine „Resonanz“-Beziehung zu kommen, indem eigene Überzeugungen hinterfragt und andere Argumente zugelassen werden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sz="1600" b="1">
                <a:sym typeface="Wingdings" panose="05000000000000000000" pitchFamily="2" charset="2"/>
              </a:rPr>
              <a:t> Es braucht individuelle (Handlungs-) Strategien, um aus dem Entfremdungsempfinden in eine Resonanz-Beziehung zu gelangen </a:t>
            </a:r>
            <a:r>
              <a:rPr lang="de-DE" sz="1600"/>
              <a:t> </a:t>
            </a:r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de-DE" sz="1600"/>
              <a:t>Entfremdungsempfinden bietet eine große Chance für Veränderungsprozesse</a:t>
            </a:r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de-DE" sz="1600"/>
              <a:t>Resonanz- und Entfremdungserfahrungen haben Einfluss auf </a:t>
            </a:r>
            <a:r>
              <a:rPr lang="de-DE" sz="1600" err="1"/>
              <a:t>Akteur:innen</a:t>
            </a:r>
            <a:r>
              <a:rPr lang="de-DE" sz="1600"/>
              <a:t> in Sozialen Innovationen, da </a:t>
            </a:r>
            <a:r>
              <a:rPr lang="de-DE" sz="1600">
                <a:solidFill>
                  <a:schemeClr val="tx1"/>
                </a:solidFill>
              </a:rPr>
              <a:t>sie sich im individuellen Handeln der </a:t>
            </a:r>
            <a:r>
              <a:rPr lang="de-DE" sz="1600" err="1">
                <a:solidFill>
                  <a:schemeClr val="tx1"/>
                </a:solidFill>
              </a:rPr>
              <a:t>Akteur:innen</a:t>
            </a:r>
            <a:r>
              <a:rPr lang="de-DE" sz="1600">
                <a:solidFill>
                  <a:schemeClr val="tx1"/>
                </a:solidFill>
              </a:rPr>
              <a:t> entlang der drei Resonanzachsen wiederfinden und sich auf das (Nicht-) Gelingen der Sozialen Innovation auswirken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sz="1600" b="1">
                <a:solidFill>
                  <a:schemeClr val="tx1"/>
                </a:solidFill>
                <a:sym typeface="Wingdings" panose="05000000000000000000" pitchFamily="2" charset="2"/>
              </a:rPr>
              <a:t> Somit können Resonanz- und Entfremdungserfahrungen Treiber für </a:t>
            </a:r>
            <a:r>
              <a:rPr lang="de-DE" sz="1600" b="1" err="1">
                <a:solidFill>
                  <a:schemeClr val="tx1"/>
                </a:solidFill>
                <a:sym typeface="Wingdings" panose="05000000000000000000" pitchFamily="2" charset="2"/>
              </a:rPr>
              <a:t>Akteur:innen</a:t>
            </a:r>
            <a:r>
              <a:rPr lang="de-DE" sz="1600" b="1">
                <a:solidFill>
                  <a:schemeClr val="tx1"/>
                </a:solidFill>
                <a:sym typeface="Wingdings" panose="05000000000000000000" pitchFamily="2" charset="2"/>
              </a:rPr>
              <a:t> in Sozialen Innovationen sein</a:t>
            </a:r>
            <a:endParaRPr lang="de-DE" sz="1600" b="1">
              <a:solidFill>
                <a:schemeClr val="tx1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ACEF9-08F7-4E3C-95D9-FD06D628FD5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/>
              <a:t>Schlussfolgerungen</a:t>
            </a:r>
          </a:p>
        </p:txBody>
      </p:sp>
    </p:spTree>
    <p:extLst>
      <p:ext uri="{BB962C8B-B14F-4D97-AF65-F5344CB8AC3E}">
        <p14:creationId xmlns:p14="http://schemas.microsoft.com/office/powerpoint/2010/main" val="22264159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/>
              <a:t>Herzlich Willkommen!</a:t>
            </a:r>
          </a:p>
        </p:txBody>
      </p:sp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3763082447"/>
              </p:ext>
            </p:extLst>
          </p:nvPr>
        </p:nvGraphicFramePr>
        <p:xfrm>
          <a:off x="1247298" y="1701801"/>
          <a:ext cx="9697407" cy="3934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305926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7E65326-5828-0FD0-A909-6DCA050D93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de-DE" sz="1600" b="1"/>
              <a:t>Abschlussveranstaltung</a:t>
            </a:r>
          </a:p>
          <a:p>
            <a:pPr lvl="1"/>
            <a:r>
              <a:rPr lang="de-DE" sz="1600"/>
              <a:t>Dienstag, 08.07.2025</a:t>
            </a:r>
          </a:p>
          <a:p>
            <a:pPr lvl="1"/>
            <a:r>
              <a:rPr lang="de-DE" sz="1600"/>
              <a:t>13:00-16:30			</a:t>
            </a:r>
          </a:p>
          <a:p>
            <a:pPr lvl="1"/>
            <a:r>
              <a:rPr lang="de-DE" sz="1600"/>
              <a:t>Textilakademie </a:t>
            </a:r>
            <a:br>
              <a:rPr lang="de-DE" sz="1600"/>
            </a:br>
            <a:r>
              <a:rPr lang="de-DE" sz="1600"/>
              <a:t>Mönchengladbach</a:t>
            </a:r>
          </a:p>
          <a:p>
            <a:pPr lvl="1"/>
            <a:endParaRPr lang="de-DE" sz="1600"/>
          </a:p>
          <a:p>
            <a:pPr>
              <a:buFont typeface="Courier New" panose="02070309020205020404" pitchFamily="49" charset="0"/>
              <a:buChar char="o"/>
            </a:pPr>
            <a:r>
              <a:rPr lang="de-DE" sz="1600"/>
              <a:t>Ihr und Sie seid herzlich </a:t>
            </a:r>
            <a:br>
              <a:rPr lang="de-DE" sz="1600"/>
            </a:br>
            <a:r>
              <a:rPr lang="de-DE" sz="1600"/>
              <a:t>willkommen!</a:t>
            </a:r>
          </a:p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808410A-0B43-DFD3-AA6D-4EE3D60526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de-DE" sz="1600" b="1" dirty="0"/>
              <a:t>Empirie fertigstellen…</a:t>
            </a:r>
          </a:p>
          <a:p>
            <a:pPr lvl="1">
              <a:lnSpc>
                <a:spcPct val="100000"/>
              </a:lnSpc>
            </a:pPr>
            <a:r>
              <a:rPr lang="de-DE" sz="1600" dirty="0"/>
              <a:t>… für die Abschlussveranstaltung</a:t>
            </a:r>
          </a:p>
          <a:p>
            <a:pPr lvl="1">
              <a:lnSpc>
                <a:spcPct val="100000"/>
              </a:lnSpc>
            </a:pPr>
            <a:r>
              <a:rPr lang="de-DE" sz="1600" dirty="0"/>
              <a:t>… für Publikationen</a:t>
            </a:r>
          </a:p>
          <a:p>
            <a:pPr lvl="1">
              <a:lnSpc>
                <a:spcPct val="100000"/>
              </a:lnSpc>
            </a:pPr>
            <a:endParaRPr lang="de-DE" sz="1600" dirty="0"/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de-DE" sz="1600" b="1" dirty="0"/>
              <a:t>Finalisierung der inhaltlichen, projektbegleitenden Arbeiten</a:t>
            </a:r>
          </a:p>
          <a:p>
            <a:pPr lvl="1">
              <a:lnSpc>
                <a:spcPct val="100000"/>
              </a:lnSpc>
            </a:pPr>
            <a:r>
              <a:rPr lang="de-DE" sz="1600" dirty="0"/>
              <a:t>Paper zum Thema </a:t>
            </a:r>
            <a:r>
              <a:rPr lang="de-DE" sz="1600" i="1" dirty="0"/>
              <a:t>Institutionen als Gelingensbedingungen für Soziale Innovationen </a:t>
            </a:r>
            <a:r>
              <a:rPr lang="de-DE" sz="1600" dirty="0"/>
              <a:t>(Angelika Krehl &amp; Sabine Weck)</a:t>
            </a:r>
            <a:endParaRPr lang="de-DE" sz="1600" b="1" dirty="0">
              <a:solidFill>
                <a:srgbClr val="C00000"/>
              </a:solidFill>
            </a:endParaRPr>
          </a:p>
          <a:p>
            <a:pPr lvl="1">
              <a:lnSpc>
                <a:spcPct val="100000"/>
              </a:lnSpc>
            </a:pPr>
            <a:r>
              <a:rPr lang="de-DE" sz="1600" dirty="0"/>
              <a:t>Konferenzbeitrag (ERSA Athen) und Paper zum Thema </a:t>
            </a:r>
            <a:r>
              <a:rPr lang="de-DE" sz="1600" i="1" dirty="0"/>
              <a:t>The </a:t>
            </a:r>
            <a:r>
              <a:rPr lang="de-DE" sz="1600" i="1" dirty="0" err="1"/>
              <a:t>role</a:t>
            </a:r>
            <a:r>
              <a:rPr lang="de-DE" sz="1600" i="1" dirty="0"/>
              <a:t> </a:t>
            </a:r>
            <a:r>
              <a:rPr lang="de-DE" sz="1600" i="1" dirty="0" err="1"/>
              <a:t>of</a:t>
            </a:r>
            <a:r>
              <a:rPr lang="de-DE" sz="1600" i="1" dirty="0"/>
              <a:t> regional </a:t>
            </a:r>
            <a:r>
              <a:rPr lang="de-DE" sz="1600" i="1" dirty="0" err="1"/>
              <a:t>innovation</a:t>
            </a:r>
            <a:r>
              <a:rPr lang="de-DE" sz="1600" i="1" dirty="0"/>
              <a:t> </a:t>
            </a:r>
            <a:r>
              <a:rPr lang="de-DE" sz="1600" i="1" dirty="0" err="1"/>
              <a:t>actors</a:t>
            </a:r>
            <a:r>
              <a:rPr lang="de-DE" sz="1600" i="1" dirty="0"/>
              <a:t> in social </a:t>
            </a:r>
            <a:r>
              <a:rPr lang="de-DE" sz="1600" i="1" dirty="0" err="1"/>
              <a:t>innovations</a:t>
            </a:r>
            <a:r>
              <a:rPr lang="de-DE" sz="1600" i="1" dirty="0"/>
              <a:t> </a:t>
            </a:r>
            <a:br>
              <a:rPr lang="de-DE" sz="1600" i="1" dirty="0"/>
            </a:br>
            <a:r>
              <a:rPr lang="de-DE" sz="1600" dirty="0"/>
              <a:t>(Florian Grebe &amp; Angelika Krehl)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D013237-7505-A21E-44ED-64432EE7DFD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/>
              <a:t>Projektabschluss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C34764E-733C-992B-C161-81084406CE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7761" y="1484313"/>
            <a:ext cx="2797330" cy="3974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38636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B82FFDE9-B215-B2C9-76B2-EDF11DFEDF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8160" y="1477570"/>
            <a:ext cx="7349030" cy="3974367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de-DE" sz="2400" b="1"/>
              <a:t>Danke für</a:t>
            </a:r>
          </a:p>
          <a:p>
            <a:pPr marL="0" indent="0" algn="ctr">
              <a:buNone/>
            </a:pPr>
            <a:r>
              <a:rPr lang="de-DE" sz="2400"/>
              <a:t>…spannende Diskussionen</a:t>
            </a:r>
          </a:p>
          <a:p>
            <a:pPr marL="0" indent="0" algn="ctr">
              <a:buNone/>
            </a:pPr>
            <a:r>
              <a:rPr lang="de-DE" sz="2400"/>
              <a:t>…wertvolle Impulse</a:t>
            </a:r>
          </a:p>
          <a:p>
            <a:pPr marL="0" indent="0" algn="ctr">
              <a:buNone/>
            </a:pPr>
            <a:r>
              <a:rPr lang="de-DE" sz="2400"/>
              <a:t>…interessiertes Weiterdenken </a:t>
            </a:r>
          </a:p>
          <a:p>
            <a:pPr marL="0" indent="0" algn="ctr">
              <a:buNone/>
            </a:pPr>
            <a:endParaRPr lang="de-DE" sz="2000"/>
          </a:p>
          <a:p>
            <a:pPr marL="0" indent="0" algn="ctr">
              <a:buNone/>
            </a:pPr>
            <a:endParaRPr lang="de-DE" sz="2000"/>
          </a:p>
          <a:p>
            <a:pPr marL="0" indent="0" algn="ctr">
              <a:buNone/>
            </a:pPr>
            <a:r>
              <a:rPr lang="de-DE" sz="2000"/>
              <a:t>Ihr &amp; Euer R³-Team </a:t>
            </a:r>
          </a:p>
          <a:p>
            <a:pPr marL="0" indent="0" algn="ctr">
              <a:buNone/>
            </a:pPr>
            <a:r>
              <a:rPr lang="de-DE" sz="2000"/>
              <a:t>Angelika, Ann Marie, Florian, Jacqueline, Saskia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9B8695E-7D82-FDDF-B264-3E4CD9CC42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7190" y="1477107"/>
            <a:ext cx="2797330" cy="3974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29901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 numCol="3">
            <a:normAutofit/>
          </a:bodyPr>
          <a:lstStyle/>
          <a:p>
            <a:pPr marL="0" indent="0">
              <a:buNone/>
            </a:pPr>
            <a:r>
              <a:rPr lang="de-DE" b="1">
                <a:solidFill>
                  <a:schemeClr val="accent3"/>
                </a:solidFill>
              </a:rPr>
              <a:t>Projektleitung</a:t>
            </a:r>
          </a:p>
          <a:p>
            <a:r>
              <a:rPr lang="de-DE"/>
              <a:t>Prof. Dr. Angelika Krehl</a:t>
            </a:r>
          </a:p>
          <a:p>
            <a:r>
              <a:rPr lang="de-DE"/>
              <a:t>Dr. Ann Marie Krewer</a:t>
            </a:r>
          </a:p>
          <a:p>
            <a:pPr marL="0" indent="0">
              <a:buNone/>
            </a:pPr>
            <a:endParaRPr lang="de-DE"/>
          </a:p>
          <a:p>
            <a:pPr marL="0" indent="0">
              <a:buNone/>
            </a:pPr>
            <a:endParaRPr lang="de-DE"/>
          </a:p>
          <a:p>
            <a:pPr marL="0" indent="0">
              <a:buNone/>
            </a:pPr>
            <a:endParaRPr lang="de-DE"/>
          </a:p>
          <a:p>
            <a:pPr marL="0" indent="0">
              <a:buNone/>
            </a:pPr>
            <a:endParaRPr lang="de-DE"/>
          </a:p>
          <a:p>
            <a:pPr marL="0" indent="0">
              <a:buNone/>
            </a:pPr>
            <a:endParaRPr lang="de-DE"/>
          </a:p>
          <a:p>
            <a:pPr marL="0" indent="0">
              <a:buNone/>
            </a:pPr>
            <a:endParaRPr lang="de-DE"/>
          </a:p>
          <a:p>
            <a:pPr marL="0" indent="0">
              <a:buNone/>
            </a:pPr>
            <a:endParaRPr lang="de-DE"/>
          </a:p>
          <a:p>
            <a:pPr marL="0" indent="0">
              <a:buNone/>
            </a:pPr>
            <a:endParaRPr lang="de-DE"/>
          </a:p>
          <a:p>
            <a:pPr marL="0" indent="0">
              <a:buNone/>
            </a:pPr>
            <a:endParaRPr lang="de-DE"/>
          </a:p>
          <a:p>
            <a:pPr marL="0" indent="0">
              <a:lnSpc>
                <a:spcPct val="100000"/>
              </a:lnSpc>
              <a:buNone/>
            </a:pPr>
            <a:r>
              <a:rPr lang="de-DE" b="1">
                <a:solidFill>
                  <a:schemeClr val="accent3"/>
                </a:solidFill>
              </a:rPr>
              <a:t>Wissenschaftliche </a:t>
            </a:r>
            <a:r>
              <a:rPr lang="de-DE" b="1" err="1">
                <a:solidFill>
                  <a:schemeClr val="accent3"/>
                </a:solidFill>
              </a:rPr>
              <a:t>Mitarbeiter:innen</a:t>
            </a:r>
            <a:endParaRPr lang="de-DE" b="1">
              <a:solidFill>
                <a:schemeClr val="accent3"/>
              </a:solidFill>
            </a:endParaRPr>
          </a:p>
          <a:p>
            <a:r>
              <a:rPr lang="de-DE"/>
              <a:t>Jacqueline Amend</a:t>
            </a:r>
          </a:p>
          <a:p>
            <a:r>
              <a:rPr lang="de-DE"/>
              <a:t>Florian Grebe</a:t>
            </a:r>
          </a:p>
          <a:p>
            <a:r>
              <a:rPr lang="de-DE"/>
              <a:t>Saskia Griffig</a:t>
            </a:r>
          </a:p>
          <a:p>
            <a:r>
              <a:rPr lang="de-DE"/>
              <a:t>Marieke Vomberg (in Elternzeit)</a:t>
            </a:r>
          </a:p>
          <a:p>
            <a:pPr marL="0" indent="0">
              <a:buNone/>
            </a:pPr>
            <a:endParaRPr lang="de-DE"/>
          </a:p>
          <a:p>
            <a:pPr marL="0" indent="0">
              <a:buNone/>
            </a:pPr>
            <a:endParaRPr lang="de-DE"/>
          </a:p>
          <a:p>
            <a:pPr marL="0" indent="0">
              <a:lnSpc>
                <a:spcPct val="100000"/>
              </a:lnSpc>
              <a:buNone/>
            </a:pPr>
            <a:r>
              <a:rPr lang="de-DE" b="1">
                <a:solidFill>
                  <a:schemeClr val="accent3"/>
                </a:solidFill>
              </a:rPr>
              <a:t>Ehemalige wissenschaftliche Mitarbeiterinnen im Projekt R³</a:t>
            </a:r>
          </a:p>
          <a:p>
            <a:r>
              <a:rPr lang="de-DE"/>
              <a:t>Dr. Anna Herzog</a:t>
            </a:r>
          </a:p>
          <a:p>
            <a:r>
              <a:rPr lang="de-DE"/>
              <a:t>Christina Masch</a:t>
            </a:r>
          </a:p>
          <a:p>
            <a:pPr marL="0" indent="0">
              <a:buNone/>
            </a:pPr>
            <a:endParaRPr lang="de-DE"/>
          </a:p>
          <a:p>
            <a:pPr marL="0" indent="0">
              <a:lnSpc>
                <a:spcPct val="110000"/>
              </a:lnSpc>
              <a:buNone/>
            </a:pPr>
            <a:r>
              <a:rPr lang="de-DE" b="1">
                <a:solidFill>
                  <a:schemeClr val="accent3"/>
                </a:solidFill>
              </a:rPr>
              <a:t>Wissenschaftliche Hilfskräfte</a:t>
            </a:r>
          </a:p>
          <a:p>
            <a:r>
              <a:rPr lang="de-DE"/>
              <a:t>Laura Greifenberg</a:t>
            </a:r>
          </a:p>
          <a:p>
            <a:r>
              <a:rPr lang="de-DE"/>
              <a:t>Nadia Natale</a:t>
            </a:r>
          </a:p>
          <a:p>
            <a:endParaRPr lang="de-DE"/>
          </a:p>
          <a:p>
            <a:endParaRPr lang="de-DE"/>
          </a:p>
          <a:p>
            <a:pPr marL="0" indent="0">
              <a:buNone/>
            </a:pP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/>
              <a:t>Das R³-Team im Projektverlauf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9AA993E-A0CE-5AF6-7E81-FBE78E8510C4}"/>
              </a:ext>
            </a:extLst>
          </p:cNvPr>
          <p:cNvSpPr txBox="1"/>
          <p:nvPr/>
        </p:nvSpPr>
        <p:spPr>
          <a:xfrm>
            <a:off x="186833" y="4953352"/>
            <a:ext cx="11584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>
                <a:solidFill>
                  <a:schemeClr val="accent2"/>
                </a:solidFill>
              </a:rPr>
              <a:t>Unsere Website: </a:t>
            </a:r>
          </a:p>
          <a:p>
            <a:r>
              <a:rPr lang="de-DE" sz="1400" b="1">
                <a:solidFill>
                  <a:schemeClr val="accent2"/>
                </a:solidFill>
              </a:rPr>
              <a:t>https://www.hs-niederrhein.de/r3/</a:t>
            </a:r>
          </a:p>
        </p:txBody>
      </p:sp>
    </p:spTree>
    <p:extLst>
      <p:ext uri="{BB962C8B-B14F-4D97-AF65-F5344CB8AC3E}">
        <p14:creationId xmlns:p14="http://schemas.microsoft.com/office/powerpoint/2010/main" val="27526550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7A07BD8-222B-69F9-42F6-78751AB533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1841" y="1249033"/>
            <a:ext cx="11584858" cy="4382327"/>
          </a:xfrm>
        </p:spPr>
        <p:txBody>
          <a:bodyPr numCol="2" spcCol="72000">
            <a:normAutofit lnSpcReduction="10000"/>
          </a:bodyPr>
          <a:lstStyle/>
          <a:p>
            <a:pPr marL="176213" indent="-176213">
              <a:lnSpc>
                <a:spcPct val="108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de-DE" sz="1200" kern="10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Grebe, Florian; Krehl, Angelika (2025): The </a:t>
            </a:r>
            <a:r>
              <a:rPr lang="de-DE" sz="1200" kern="100" err="1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role</a:t>
            </a:r>
            <a:r>
              <a:rPr lang="de-DE" sz="1200" kern="10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200" kern="100" err="1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of</a:t>
            </a:r>
            <a:r>
              <a:rPr lang="de-DE" sz="1200" kern="10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regional </a:t>
            </a:r>
            <a:r>
              <a:rPr lang="de-DE" sz="1200" kern="100" err="1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innovation</a:t>
            </a:r>
            <a:r>
              <a:rPr lang="de-DE" sz="1200" kern="10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200" kern="100" err="1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actors</a:t>
            </a:r>
            <a:r>
              <a:rPr lang="de-DE" sz="1200" kern="10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in social </a:t>
            </a:r>
            <a:r>
              <a:rPr lang="de-DE" sz="1200" kern="100" err="1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innovations</a:t>
            </a:r>
            <a:r>
              <a:rPr lang="de-DE" sz="1200" kern="10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. Gesellschaft für Regionalforschung. 21.02.2025. </a:t>
            </a:r>
            <a:r>
              <a:rPr lang="de-DE" sz="1200" kern="100" err="1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Matrei</a:t>
            </a:r>
            <a:r>
              <a:rPr lang="de-DE" sz="1200" kern="10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(Osttirol), Österreich. = Winter Seminar </a:t>
            </a:r>
            <a:r>
              <a:rPr lang="de-DE" sz="1200" kern="100" err="1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of</a:t>
            </a:r>
            <a:r>
              <a:rPr lang="de-DE" sz="1200" kern="10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200" kern="100" err="1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the</a:t>
            </a:r>
            <a:r>
              <a:rPr lang="de-DE" sz="1200" kern="10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German </a:t>
            </a:r>
            <a:r>
              <a:rPr lang="de-DE" sz="1200" kern="100" err="1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Speaking</a:t>
            </a:r>
            <a:r>
              <a:rPr lang="de-DE" sz="1200" kern="10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200" kern="100" err="1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Section</a:t>
            </a:r>
            <a:r>
              <a:rPr lang="de-DE" sz="1200" kern="10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200" kern="100" err="1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of</a:t>
            </a:r>
            <a:r>
              <a:rPr lang="de-DE" sz="1200" kern="10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ERSA</a:t>
            </a:r>
          </a:p>
          <a:p>
            <a:pPr marL="176213" indent="-176213">
              <a:lnSpc>
                <a:spcPct val="108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de-DE" sz="1200" kern="10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Griffig, Saskia; Herzog, Anna; Krehl, Angelika; Krewer, Ann Marie; Masch, Christina (2023): Ergebnisse aus der Begleitung der Stadtteilinitiative Dahlien. Projekt R³. NIERS - Niederrhein Institut für Regional- und Strukturforschung, SO.CON - </a:t>
            </a:r>
            <a:r>
              <a:rPr lang="de-DE" sz="1200" kern="100" err="1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Social</a:t>
            </a:r>
            <a:r>
              <a:rPr lang="de-DE" sz="1200" kern="10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200" kern="100" err="1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Concepts</a:t>
            </a:r>
            <a:r>
              <a:rPr lang="de-DE" sz="1200" kern="10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– Institut für Forschung und Entwicklung in der Sozialen Arbeit. 04.12.2023. Mönchengladbach.</a:t>
            </a:r>
          </a:p>
          <a:p>
            <a:pPr marL="176213" indent="-176213">
              <a:lnSpc>
                <a:spcPct val="108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de-DE" sz="1200" kern="10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Griffig, Saskia; Herzog, Anna; Krehl, Angelika; Krewer, Ann Marie (2024): Mixed-</a:t>
            </a:r>
            <a:r>
              <a:rPr lang="de-DE" sz="1200" kern="100" err="1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methods</a:t>
            </a:r>
            <a:r>
              <a:rPr lang="de-DE" sz="1200" kern="10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und </a:t>
            </a:r>
            <a:r>
              <a:rPr lang="de-DE" sz="1200" kern="100" err="1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mixing</a:t>
            </a:r>
            <a:r>
              <a:rPr lang="de-DE" sz="1200" kern="10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200" kern="100" err="1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methods</a:t>
            </a:r>
            <a:r>
              <a:rPr lang="de-DE" sz="1200" kern="10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. Integrierte Bezugsraumprofile als Ansatz zur Erforschung von Mensch-Raum-Resonanzen im Feld Sozialer Innovationen. AK Qualitative Methoden. 12.03.2024. Goslar. = 8. Jahrestagung zum Thema Qualitative Methoden: Alte Wege, neue Pfade</a:t>
            </a:r>
          </a:p>
          <a:p>
            <a:pPr marL="176213" indent="-176213">
              <a:lnSpc>
                <a:spcPct val="108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de-DE" sz="1200" kern="10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Herzog, Anna (2024): Gemeinsam Verantwortung für das räumliche Umfeld übernehmen: das Geheimnis von Resonanz und Selbstwirksamkeit?! . R³ - </a:t>
            </a:r>
            <a:r>
              <a:rPr lang="de-DE" sz="1200" kern="100" err="1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Regional.Responsibility.Resonance</a:t>
            </a:r>
            <a:r>
              <a:rPr lang="de-DE" sz="1200" kern="10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: Innovationen durch CRR. 18.01.2024. Mönchengladbach. = Ringvorlesung "Zur Bedeutung von Räumen, Orten und Regionen“ (19.01.2024).</a:t>
            </a:r>
          </a:p>
          <a:p>
            <a:pPr marL="176213" indent="-176213">
              <a:lnSpc>
                <a:spcPct val="108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de-DE" sz="1200" b="1" kern="10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Herzog, Anna; Krehl, Angelika (2024): A RIS-framework </a:t>
            </a:r>
            <a:r>
              <a:rPr lang="de-DE" sz="1200" b="1" kern="100" err="1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for</a:t>
            </a:r>
            <a:r>
              <a:rPr lang="de-DE" sz="1200" b="1" kern="10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200" b="1" kern="100" err="1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capturing</a:t>
            </a:r>
            <a:r>
              <a:rPr lang="de-DE" sz="1200" b="1" kern="10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‘</a:t>
            </a:r>
            <a:r>
              <a:rPr lang="de-DE" sz="1200" b="1" kern="100" err="1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resonance</a:t>
            </a:r>
            <a:r>
              <a:rPr lang="de-DE" sz="1200" b="1" kern="10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’ </a:t>
            </a:r>
            <a:r>
              <a:rPr lang="de-DE" sz="1200" b="1" kern="100" err="1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as</a:t>
            </a:r>
            <a:r>
              <a:rPr lang="de-DE" sz="1200" b="1" kern="10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a </a:t>
            </a:r>
            <a:r>
              <a:rPr lang="de-DE" sz="1200" b="1" kern="100" err="1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critical</a:t>
            </a:r>
            <a:r>
              <a:rPr lang="de-DE" sz="1200" b="1" kern="10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200" b="1" kern="100" err="1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element</a:t>
            </a:r>
            <a:r>
              <a:rPr lang="de-DE" sz="1200" b="1" kern="10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200" b="1" kern="100" err="1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for</a:t>
            </a:r>
            <a:r>
              <a:rPr lang="de-DE" sz="1200" b="1" kern="10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200" b="1" kern="100" err="1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promoting</a:t>
            </a:r>
            <a:r>
              <a:rPr lang="de-DE" sz="1200" b="1" kern="10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200" b="1" kern="100" err="1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Social</a:t>
            </a:r>
            <a:r>
              <a:rPr lang="de-DE" sz="1200" b="1" kern="10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200" b="1" kern="100" err="1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Innovations</a:t>
            </a:r>
            <a:r>
              <a:rPr lang="de-DE" sz="1200" b="1" kern="10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. In: Regional Science Policy &amp; Practice 16, 11, n° 100130. </a:t>
            </a:r>
            <a:r>
              <a:rPr lang="de-DE" sz="1200" b="1" kern="100" err="1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doi</a:t>
            </a:r>
            <a:r>
              <a:rPr lang="de-DE" sz="1200" b="1" kern="10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: 10.1016/j.rspp.2024.100130</a:t>
            </a:r>
          </a:p>
          <a:p>
            <a:pPr marL="176213" indent="-176213">
              <a:lnSpc>
                <a:spcPct val="108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de-DE" sz="1200" kern="10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76213" indent="-176213">
              <a:lnSpc>
                <a:spcPct val="108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de-DE" sz="1200" kern="10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Krehl, Angelika; Herzog, Anna (2023): </a:t>
            </a:r>
            <a:r>
              <a:rPr lang="de-DE" sz="1200" kern="100" err="1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Once</a:t>
            </a:r>
            <a:r>
              <a:rPr lang="de-DE" sz="1200" kern="10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200" kern="100" err="1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you</a:t>
            </a:r>
            <a:r>
              <a:rPr lang="de-DE" sz="1200" kern="10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200" kern="100" err="1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see</a:t>
            </a:r>
            <a:r>
              <a:rPr lang="de-DE" sz="1200" kern="10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and </a:t>
            </a:r>
            <a:r>
              <a:rPr lang="de-DE" sz="1200" kern="100" err="1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feel</a:t>
            </a:r>
            <a:r>
              <a:rPr lang="de-DE" sz="1200" kern="10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200" kern="100" err="1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it</a:t>
            </a:r>
            <a:r>
              <a:rPr lang="de-DE" sz="1200" kern="10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200" kern="100" err="1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makes</a:t>
            </a:r>
            <a:r>
              <a:rPr lang="de-DE" sz="1200" kern="10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a </a:t>
            </a:r>
            <a:r>
              <a:rPr lang="de-DE" sz="1200" kern="100" err="1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difference</a:t>
            </a:r>
            <a:r>
              <a:rPr lang="de-DE" sz="1200" kern="10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. A </a:t>
            </a:r>
            <a:r>
              <a:rPr lang="de-DE" sz="1200" kern="100" err="1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Conceptual</a:t>
            </a:r>
            <a:r>
              <a:rPr lang="de-DE" sz="1200" kern="10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Framework and Measurement Approach </a:t>
            </a:r>
            <a:r>
              <a:rPr lang="de-DE" sz="1200" kern="100" err="1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to</a:t>
            </a:r>
            <a:r>
              <a:rPr lang="de-DE" sz="1200" kern="10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200" kern="100" err="1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Capturing</a:t>
            </a:r>
            <a:r>
              <a:rPr lang="de-DE" sz="1200" kern="10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200" kern="100" err="1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Resonance</a:t>
            </a:r>
            <a:r>
              <a:rPr lang="de-DE" sz="1200" kern="10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and Self-</a:t>
            </a:r>
            <a:r>
              <a:rPr lang="de-DE" sz="1200" kern="100" err="1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Efficacy</a:t>
            </a:r>
            <a:r>
              <a:rPr lang="de-DE" sz="1200" kern="10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200" kern="100" err="1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as</a:t>
            </a:r>
            <a:r>
              <a:rPr lang="de-DE" sz="1200" kern="10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Drivers </a:t>
            </a:r>
            <a:r>
              <a:rPr lang="de-DE" sz="1200" kern="100" err="1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for</a:t>
            </a:r>
            <a:r>
              <a:rPr lang="de-DE" sz="1200" kern="10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200" kern="100" err="1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Social</a:t>
            </a:r>
            <a:r>
              <a:rPr lang="de-DE" sz="1200" kern="10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Innovation and </a:t>
            </a:r>
            <a:r>
              <a:rPr lang="de-DE" sz="1200" kern="100" err="1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Resilience</a:t>
            </a:r>
            <a:r>
              <a:rPr lang="de-DE" sz="1200" kern="10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. EURA - European Urban Research </a:t>
            </a:r>
            <a:r>
              <a:rPr lang="de-DE" sz="1200" kern="100" err="1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Association</a:t>
            </a:r>
            <a:r>
              <a:rPr lang="de-DE" sz="1200" kern="10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. 22.06.2023. Reykjavík. = European Urban Research </a:t>
            </a:r>
            <a:r>
              <a:rPr lang="de-DE" sz="1200" kern="100" err="1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Association</a:t>
            </a:r>
            <a:r>
              <a:rPr lang="de-DE" sz="1200" kern="10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Conference</a:t>
            </a:r>
          </a:p>
          <a:p>
            <a:pPr marL="176213" indent="-176213">
              <a:lnSpc>
                <a:spcPct val="108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de-DE" sz="1200" kern="10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Krehl, Angelika; Krewer, Ann Marie (2023): Was passiert vor der Innovation? Forschende Begleitung einer </a:t>
            </a:r>
            <a:r>
              <a:rPr lang="de-DE" sz="1200" kern="100" err="1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bottom-up</a:t>
            </a:r>
            <a:r>
              <a:rPr lang="de-DE" sz="1200" kern="10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Initiative. 21.09.2023. Frankfurt. = Deutscher Kongress für Geographie (DKG)</a:t>
            </a:r>
          </a:p>
          <a:p>
            <a:pPr marL="176213" indent="-176213">
              <a:lnSpc>
                <a:spcPct val="108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de-DE" sz="1200" kern="10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Krehl, Angelika; Weck, Sabine (2024): </a:t>
            </a:r>
            <a:r>
              <a:rPr lang="de-DE" sz="1200" kern="100" err="1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Playing</a:t>
            </a:r>
            <a:r>
              <a:rPr lang="de-DE" sz="1200" kern="10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200" kern="100" err="1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over</a:t>
            </a:r>
            <a:r>
              <a:rPr lang="de-DE" sz="1200" kern="10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200" kern="100" err="1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the</a:t>
            </a:r>
            <a:r>
              <a:rPr lang="de-DE" sz="1200" kern="10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200" kern="100" err="1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board</a:t>
            </a:r>
            <a:r>
              <a:rPr lang="de-DE" sz="1200" kern="10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: The </a:t>
            </a:r>
            <a:r>
              <a:rPr lang="de-DE" sz="1200" kern="100" err="1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role</a:t>
            </a:r>
            <a:r>
              <a:rPr lang="de-DE" sz="1200" kern="10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200" kern="100" err="1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of</a:t>
            </a:r>
            <a:r>
              <a:rPr lang="de-DE" sz="1200" kern="10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200" kern="100" err="1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institutions</a:t>
            </a:r>
            <a:r>
              <a:rPr lang="de-DE" sz="1200" kern="10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200" kern="100" err="1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as</a:t>
            </a:r>
            <a:r>
              <a:rPr lang="de-DE" sz="1200" kern="10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200" kern="100" err="1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success</a:t>
            </a:r>
            <a:r>
              <a:rPr lang="de-DE" sz="1200" kern="10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200" kern="100" err="1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conditions</a:t>
            </a:r>
            <a:r>
              <a:rPr lang="de-DE" sz="1200" kern="10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200" kern="100" err="1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for</a:t>
            </a:r>
            <a:r>
              <a:rPr lang="de-DE" sz="1200" kern="10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social </a:t>
            </a:r>
            <a:r>
              <a:rPr lang="de-DE" sz="1200" kern="100" err="1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innovations</a:t>
            </a:r>
            <a:r>
              <a:rPr lang="de-DE" sz="1200" kern="10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. ARL - Akademie für Raumentwicklung in der Leibniz-Gemeinschaft. 11.10.2024. Rom, Italien. = The European Space </a:t>
            </a:r>
            <a:r>
              <a:rPr lang="de-DE" sz="1200" kern="100" err="1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between</a:t>
            </a:r>
            <a:r>
              <a:rPr lang="de-DE" sz="1200" kern="10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Consolidation and </a:t>
            </a:r>
            <a:r>
              <a:rPr lang="de-DE" sz="1200" kern="100" err="1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new</a:t>
            </a:r>
            <a:r>
              <a:rPr lang="de-DE" sz="1200" kern="10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Challenges</a:t>
            </a:r>
          </a:p>
          <a:p>
            <a:pPr marL="176213" indent="-176213">
              <a:lnSpc>
                <a:spcPct val="108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de-DE" sz="1200" kern="10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Krewer, Ann Marie; Amend, Jacqueline (2025): „Es hängt halt doch immer am Einzelnen“. Resonanz und Entfremdung als Momente zukunftsweisender Praxis in Sozialen Innovationen. Eindrücke aus Praxisbeispielen in Mönchengladbach und Krefeld. Evangelische Hochschule Freiburg. 13.02.2025. Freiburg. = 9. Fachkongress der Internationalen Arbeitsgemeinschaft Sozialmanagement/Sozialwirtschaft (INAS)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25630A-CC3D-C2D0-9E73-7C57D9405FA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/>
              <a:t>Unsere (bisherigen) Projektergebnisse</a:t>
            </a:r>
          </a:p>
        </p:txBody>
      </p:sp>
    </p:spTree>
    <p:extLst>
      <p:ext uri="{BB962C8B-B14F-4D97-AF65-F5344CB8AC3E}">
        <p14:creationId xmlns:p14="http://schemas.microsoft.com/office/powerpoint/2010/main" val="36939590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7A07BD8-222B-69F9-42F6-78751AB533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numCol="1" spcCol="72000">
            <a:noAutofit/>
          </a:bodyPr>
          <a:lstStyle/>
          <a:p>
            <a:pPr marL="176213" indent="-176213">
              <a:lnSpc>
                <a:spcPct val="108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de-DE" sz="1200" kern="100">
                <a:latin typeface="+mn-lt"/>
                <a:cs typeface="Times New Roman" panose="02020603050405020304" pitchFamily="18" charset="0"/>
              </a:rPr>
              <a:t>Krehl, Angelika (2024): Innovationen brauchen Raum und Räume brauchen Innovation. Impulsvortrag. MWIKE - Ministerium für Wirtschaft, Industrie, Klimaschutz und Energie des Landes Nordrhein-Westfalen. 06.03.2024. Düsseldorf. = Fachtagung Regionalpolitischer Aufbruch in NRW</a:t>
            </a:r>
          </a:p>
          <a:p>
            <a:pPr marL="176213" indent="-176213">
              <a:lnSpc>
                <a:spcPct val="108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de-DE" sz="1200" kern="100">
                <a:latin typeface="+mn-lt"/>
                <a:cs typeface="Times New Roman" panose="02020603050405020304" pitchFamily="18" charset="0"/>
              </a:rPr>
              <a:t>Weck, Sabine; Krehl, Angelika (2025): Die Rolle von Institutionen als Erfolgsbedingung für soziale Innovation in Transformationsregionen. Das Beispiel Görlitz. TU Dortmund, ARL - Akademie für Raumentwicklung in der Leibniz-Gemeinschaft, ILS - Institut für Landes- und Stadtentwicklungsforschung, RVR - Regionalverband Ruhr. 11.02.2025. Dortmund. = Dortmunder Konferenz für Raumplanung (DOKORP)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25630A-CC3D-C2D0-9E73-7C57D9405FA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/>
              <a:t>Projektbegleitende Aktivitäten</a:t>
            </a:r>
          </a:p>
        </p:txBody>
      </p:sp>
    </p:spTree>
    <p:extLst>
      <p:ext uri="{BB962C8B-B14F-4D97-AF65-F5344CB8AC3E}">
        <p14:creationId xmlns:p14="http://schemas.microsoft.com/office/powerpoint/2010/main" val="491725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278160" y="1477569"/>
            <a:ext cx="11584858" cy="4276459"/>
          </a:xfrm>
        </p:spPr>
        <p:txBody>
          <a:bodyPr numCol="1">
            <a:normAutofit lnSpcReduction="10000"/>
          </a:bodyPr>
          <a:lstStyle/>
          <a:p>
            <a:pPr marL="0" indent="0">
              <a:lnSpc>
                <a:spcPct val="108000"/>
              </a:lnSpc>
              <a:spcBef>
                <a:spcPts val="600"/>
              </a:spcBef>
              <a:buNone/>
            </a:pPr>
            <a:r>
              <a:rPr lang="de-DE" altLang="de-DE" sz="1600" b="1" dirty="0">
                <a:solidFill>
                  <a:schemeClr val="tx1"/>
                </a:solidFill>
              </a:rPr>
              <a:t>Ausgangslage</a:t>
            </a:r>
          </a:p>
          <a:p>
            <a:pPr>
              <a:lnSpc>
                <a:spcPct val="108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de-DE" altLang="de-DE" sz="1600" b="1" dirty="0">
                <a:solidFill>
                  <a:schemeClr val="tx1"/>
                </a:solidFill>
              </a:rPr>
              <a:t>Ökonomischer Strukturwandel </a:t>
            </a:r>
            <a:r>
              <a:rPr lang="de-DE" altLang="de-DE" sz="1600" b="0" dirty="0">
                <a:solidFill>
                  <a:schemeClr val="tx1"/>
                </a:solidFill>
                <a:cs typeface="Arial" panose="020B0604020202020204" pitchFamily="34" charset="0"/>
              </a:rPr>
              <a:t>→</a:t>
            </a:r>
            <a:r>
              <a:rPr lang="de-DE" altLang="de-DE" sz="1600" b="0" dirty="0">
                <a:solidFill>
                  <a:schemeClr val="tx1"/>
                </a:solidFill>
              </a:rPr>
              <a:t> prägende Industrien und entsprechende Infrastrukturen verschwinden </a:t>
            </a:r>
            <a:r>
              <a:rPr lang="de-DE" altLang="de-DE" sz="1600" b="0" dirty="0">
                <a:solidFill>
                  <a:schemeClr val="tx1"/>
                </a:solidFill>
                <a:cs typeface="Arial" panose="020B0604020202020204" pitchFamily="34" charset="0"/>
              </a:rPr>
              <a:t>→</a:t>
            </a:r>
            <a:r>
              <a:rPr lang="de-DE" altLang="de-DE" sz="1600" b="0" dirty="0">
                <a:solidFill>
                  <a:schemeClr val="tx1"/>
                </a:solidFill>
                <a:sym typeface="Wingdings" panose="05000000000000000000" pitchFamily="2" charset="2"/>
              </a:rPr>
              <a:t> n</a:t>
            </a:r>
            <a:r>
              <a:rPr lang="de-DE" altLang="de-DE" sz="1600" b="0" dirty="0">
                <a:solidFill>
                  <a:schemeClr val="tx1"/>
                </a:solidFill>
              </a:rPr>
              <a:t>eue Strukturen, Stärkung des endogenen Potenzials der Region notwendig </a:t>
            </a:r>
          </a:p>
          <a:p>
            <a:pPr>
              <a:lnSpc>
                <a:spcPct val="108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de-DE" altLang="de-DE" sz="1600" dirty="0">
                <a:solidFill>
                  <a:schemeClr val="tx1"/>
                </a:solidFill>
              </a:rPr>
              <a:t>Daher </a:t>
            </a:r>
            <a:r>
              <a:rPr lang="de-DE" altLang="de-DE" sz="1600" b="1" dirty="0">
                <a:solidFill>
                  <a:schemeClr val="tx1"/>
                </a:solidFill>
              </a:rPr>
              <a:t>(Soziale) Innovationen </a:t>
            </a:r>
            <a:r>
              <a:rPr lang="de-DE" altLang="de-DE" sz="1600" b="0" dirty="0">
                <a:solidFill>
                  <a:schemeClr val="tx1"/>
                </a:solidFill>
              </a:rPr>
              <a:t>erforderlich </a:t>
            </a:r>
            <a:r>
              <a:rPr lang="de-DE" altLang="de-DE" sz="1600" b="0" dirty="0">
                <a:solidFill>
                  <a:schemeClr val="tx1"/>
                </a:solidFill>
                <a:cs typeface="Arial" panose="020B0604020202020204" pitchFamily="34" charset="0"/>
              </a:rPr>
              <a:t>→</a:t>
            </a:r>
            <a:r>
              <a:rPr lang="de-DE" altLang="de-DE" sz="1600" b="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de-DE" altLang="de-DE" sz="1600" b="1" dirty="0">
                <a:solidFill>
                  <a:schemeClr val="tx1"/>
                </a:solidFill>
                <a:sym typeface="Wingdings" panose="05000000000000000000" pitchFamily="2" charset="2"/>
              </a:rPr>
              <a:t>Resonanzbeziehungen und Corporate Regional </a:t>
            </a:r>
            <a:r>
              <a:rPr lang="de-DE" altLang="de-DE" sz="1600" b="1" dirty="0" err="1">
                <a:solidFill>
                  <a:schemeClr val="tx1"/>
                </a:solidFill>
                <a:sym typeface="Wingdings" panose="05000000000000000000" pitchFamily="2" charset="2"/>
              </a:rPr>
              <a:t>Responsibility</a:t>
            </a:r>
            <a:r>
              <a:rPr lang="de-DE" altLang="de-DE" sz="1600" b="1" dirty="0">
                <a:solidFill>
                  <a:schemeClr val="tx1"/>
                </a:solidFill>
                <a:sym typeface="Wingdings" panose="05000000000000000000" pitchFamily="2" charset="2"/>
              </a:rPr>
              <a:t> als Schlüssel?!</a:t>
            </a:r>
            <a:endParaRPr lang="de-DE" altLang="de-DE" sz="1600" b="1" dirty="0">
              <a:solidFill>
                <a:schemeClr val="tx1"/>
              </a:solidFill>
            </a:endParaRPr>
          </a:p>
          <a:p>
            <a:pPr marL="0" indent="0">
              <a:lnSpc>
                <a:spcPct val="108000"/>
              </a:lnSpc>
              <a:spcBef>
                <a:spcPts val="600"/>
              </a:spcBef>
              <a:buNone/>
            </a:pPr>
            <a:endParaRPr lang="de-DE" altLang="de-DE" sz="500" b="1" dirty="0">
              <a:solidFill>
                <a:schemeClr val="tx1"/>
              </a:solidFill>
            </a:endParaRPr>
          </a:p>
          <a:p>
            <a:pPr marL="0" indent="0">
              <a:lnSpc>
                <a:spcPct val="108000"/>
              </a:lnSpc>
              <a:spcBef>
                <a:spcPts val="600"/>
              </a:spcBef>
              <a:buNone/>
            </a:pPr>
            <a:r>
              <a:rPr lang="de-DE" altLang="de-DE" sz="1600" b="1" dirty="0">
                <a:solidFill>
                  <a:schemeClr val="tx1"/>
                </a:solidFill>
              </a:rPr>
              <a:t>Forschungsgegenstand</a:t>
            </a:r>
          </a:p>
          <a:p>
            <a:pPr>
              <a:lnSpc>
                <a:spcPct val="108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de-DE" altLang="de-DE" sz="1600" b="0" dirty="0">
                <a:solidFill>
                  <a:schemeClr val="tx1"/>
                </a:solidFill>
              </a:rPr>
              <a:t>Soziale Innovationen, eingebettet in ihren </a:t>
            </a:r>
            <a:r>
              <a:rPr lang="de-DE" altLang="de-DE" sz="1600" b="1" dirty="0">
                <a:solidFill>
                  <a:schemeClr val="tx1"/>
                </a:solidFill>
              </a:rPr>
              <a:t>regionalen Innovationskontext</a:t>
            </a:r>
          </a:p>
          <a:p>
            <a:pPr>
              <a:lnSpc>
                <a:spcPct val="108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de-DE" altLang="de-DE" sz="1600" b="0" dirty="0">
                <a:solidFill>
                  <a:schemeClr val="tx1"/>
                </a:solidFill>
              </a:rPr>
              <a:t>Verbindung von </a:t>
            </a:r>
            <a:r>
              <a:rPr lang="de-DE" altLang="de-DE" sz="1600" b="1" dirty="0">
                <a:solidFill>
                  <a:schemeClr val="tx1"/>
                </a:solidFill>
              </a:rPr>
              <a:t>Sozialen Innovationen und Resonanzbeziehungen </a:t>
            </a:r>
            <a:r>
              <a:rPr lang="de-DE" altLang="de-DE" sz="1600" b="0" dirty="0">
                <a:solidFill>
                  <a:schemeClr val="tx1"/>
                </a:solidFill>
              </a:rPr>
              <a:t>von beteiligten </a:t>
            </a:r>
            <a:r>
              <a:rPr lang="de-DE" altLang="de-DE" sz="1600" b="0" dirty="0" err="1">
                <a:solidFill>
                  <a:schemeClr val="tx1"/>
                </a:solidFill>
              </a:rPr>
              <a:t>Akteur:innen</a:t>
            </a:r>
            <a:endParaRPr lang="de-DE" altLang="de-DE" sz="1600" dirty="0">
              <a:solidFill>
                <a:schemeClr val="tx1"/>
              </a:solidFill>
            </a:endParaRPr>
          </a:p>
          <a:p>
            <a:pPr marL="0" indent="0">
              <a:lnSpc>
                <a:spcPct val="108000"/>
              </a:lnSpc>
              <a:spcBef>
                <a:spcPts val="600"/>
              </a:spcBef>
              <a:buNone/>
            </a:pPr>
            <a:endParaRPr lang="de-DE" altLang="de-DE" sz="500" b="1" dirty="0">
              <a:solidFill>
                <a:schemeClr val="tx1"/>
              </a:solidFill>
            </a:endParaRPr>
          </a:p>
          <a:p>
            <a:pPr marL="0" indent="0">
              <a:lnSpc>
                <a:spcPct val="108000"/>
              </a:lnSpc>
              <a:spcBef>
                <a:spcPts val="600"/>
              </a:spcBef>
              <a:buNone/>
            </a:pPr>
            <a:r>
              <a:rPr lang="de-DE" altLang="de-DE" sz="1600" b="1" dirty="0">
                <a:solidFill>
                  <a:schemeClr val="tx1"/>
                </a:solidFill>
              </a:rPr>
              <a:t>Projektziele</a:t>
            </a:r>
          </a:p>
          <a:p>
            <a:pPr>
              <a:lnSpc>
                <a:spcPct val="108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de-DE" altLang="de-DE" sz="1600" b="0" dirty="0">
                <a:solidFill>
                  <a:schemeClr val="tx1"/>
                </a:solidFill>
              </a:rPr>
              <a:t>Analysieren unter welchen </a:t>
            </a:r>
            <a:r>
              <a:rPr lang="de-DE" altLang="de-DE" sz="1600" b="1" dirty="0">
                <a:solidFill>
                  <a:schemeClr val="tx1"/>
                </a:solidFill>
              </a:rPr>
              <a:t>Voraussetzungen</a:t>
            </a:r>
            <a:r>
              <a:rPr lang="de-DE" altLang="de-DE" sz="1600" b="0" dirty="0">
                <a:solidFill>
                  <a:schemeClr val="tx1"/>
                </a:solidFill>
              </a:rPr>
              <a:t> Resonanz und Resonanzbeziehungen zum Entstehen und Gelingen Sozialer Innovationen beitragen</a:t>
            </a:r>
          </a:p>
          <a:p>
            <a:pPr>
              <a:lnSpc>
                <a:spcPct val="108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de-DE" altLang="de-DE" sz="1600" b="0" dirty="0">
                <a:solidFill>
                  <a:schemeClr val="tx1"/>
                </a:solidFill>
              </a:rPr>
              <a:t>Klären, welche </a:t>
            </a:r>
            <a:r>
              <a:rPr lang="de-DE" altLang="de-DE" sz="1600" b="1" dirty="0">
                <a:solidFill>
                  <a:schemeClr val="tx1"/>
                </a:solidFill>
              </a:rPr>
              <a:t>Effekte</a:t>
            </a:r>
            <a:r>
              <a:rPr lang="de-DE" altLang="de-DE" sz="1600" b="0" dirty="0">
                <a:solidFill>
                  <a:schemeClr val="tx1"/>
                </a:solidFill>
              </a:rPr>
              <a:t> resonanzförderliche unternehmerische Aktivitäten auf die (Weiter-)Entwicklung von Sozialen Innovationen in vom Strukturwandel betroffenen Regionen haben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dirty="0"/>
              <a:t>Projektkontext und -rahmen</a:t>
            </a:r>
          </a:p>
        </p:txBody>
      </p:sp>
    </p:spTree>
    <p:extLst>
      <p:ext uri="{BB962C8B-B14F-4D97-AF65-F5344CB8AC3E}">
        <p14:creationId xmlns:p14="http://schemas.microsoft.com/office/powerpoint/2010/main" val="34138900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B953DABC-EDCC-4CC6-8E05-2BFBBB843A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de-DE" err="1"/>
              <a:t>Bathelt</a:t>
            </a:r>
            <a:r>
              <a:rPr lang="de-DE"/>
              <a:t>, Harald; </a:t>
            </a:r>
            <a:r>
              <a:rPr lang="de-DE" err="1"/>
              <a:t>Glückler</a:t>
            </a:r>
            <a:r>
              <a:rPr lang="de-DE"/>
              <a:t>, Johannes (2018): Wirtschaftsgeographie. Stuttgart, Deutschland. </a:t>
            </a:r>
            <a:r>
              <a:rPr lang="de-DE" err="1"/>
              <a:t>doi</a:t>
            </a:r>
            <a:r>
              <a:rPr lang="de-DE"/>
              <a:t>: 10.36198/9783838587288	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err="1"/>
              <a:t>Carayannis</a:t>
            </a:r>
            <a:r>
              <a:rPr lang="de-DE"/>
              <a:t>, Elias G.; Campbell, David F.J. (2009): 'Mode 3' and '</a:t>
            </a:r>
            <a:r>
              <a:rPr lang="de-DE" err="1"/>
              <a:t>Quadruple</a:t>
            </a:r>
            <a:r>
              <a:rPr lang="de-DE"/>
              <a:t> Helix': </a:t>
            </a:r>
            <a:r>
              <a:rPr lang="de-DE" err="1"/>
              <a:t>toward</a:t>
            </a:r>
            <a:r>
              <a:rPr lang="de-DE"/>
              <a:t> a 21st </a:t>
            </a:r>
            <a:r>
              <a:rPr lang="de-DE" err="1"/>
              <a:t>century</a:t>
            </a:r>
            <a:r>
              <a:rPr lang="de-DE"/>
              <a:t> </a:t>
            </a:r>
            <a:r>
              <a:rPr lang="de-DE" err="1"/>
              <a:t>fractal</a:t>
            </a:r>
            <a:r>
              <a:rPr lang="de-DE"/>
              <a:t> </a:t>
            </a:r>
            <a:r>
              <a:rPr lang="de-DE" err="1"/>
              <a:t>innovation</a:t>
            </a:r>
            <a:r>
              <a:rPr lang="de-DE"/>
              <a:t> </a:t>
            </a:r>
            <a:r>
              <a:rPr lang="de-DE" err="1"/>
              <a:t>ecosystem</a:t>
            </a:r>
            <a:r>
              <a:rPr lang="de-DE"/>
              <a:t>. In: International Journal </a:t>
            </a:r>
            <a:r>
              <a:rPr lang="de-DE" err="1"/>
              <a:t>of</a:t>
            </a:r>
            <a:r>
              <a:rPr lang="de-DE"/>
              <a:t> Technology Management 46, 3/4, 201, n° 23374. </a:t>
            </a:r>
            <a:r>
              <a:rPr lang="de-DE" err="1"/>
              <a:t>doi</a:t>
            </a:r>
            <a:r>
              <a:rPr lang="de-DE"/>
              <a:t>: 10.1504/IJTM.2009.023374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/>
              <a:t>OECD (2007): </a:t>
            </a:r>
            <a:r>
              <a:rPr lang="de-DE" err="1"/>
              <a:t>Globalisation</a:t>
            </a:r>
            <a:r>
              <a:rPr lang="de-DE"/>
              <a:t> and </a:t>
            </a:r>
            <a:r>
              <a:rPr lang="de-DE" err="1"/>
              <a:t>Structural</a:t>
            </a:r>
            <a:r>
              <a:rPr lang="de-DE"/>
              <a:t> Adjustment. Summary Report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Study on </a:t>
            </a:r>
            <a:r>
              <a:rPr lang="de-DE" err="1"/>
              <a:t>Globalisation</a:t>
            </a:r>
            <a:r>
              <a:rPr lang="de-DE"/>
              <a:t> and Innnovation in </a:t>
            </a:r>
            <a:r>
              <a:rPr lang="de-DE" err="1"/>
              <a:t>the</a:t>
            </a:r>
            <a:r>
              <a:rPr lang="de-DE"/>
              <a:t> Business Services </a:t>
            </a:r>
            <a:r>
              <a:rPr lang="de-DE" err="1"/>
              <a:t>Sector</a:t>
            </a:r>
            <a:r>
              <a:rPr lang="de-DE"/>
              <a:t>. Brüssel.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/>
              <a:t>Terstriep, Judith; Rehfeld, Dieter; </a:t>
            </a:r>
            <a:r>
              <a:rPr lang="de-DE" err="1"/>
              <a:t>Kleverbeck</a:t>
            </a:r>
            <a:r>
              <a:rPr lang="de-DE"/>
              <a:t>, M. (2020). </a:t>
            </a:r>
            <a:r>
              <a:rPr lang="de-DE" err="1"/>
              <a:t>Favourable</a:t>
            </a:r>
            <a:r>
              <a:rPr lang="de-DE"/>
              <a:t> social </a:t>
            </a:r>
            <a:r>
              <a:rPr lang="de-DE" err="1"/>
              <a:t>innovation</a:t>
            </a:r>
            <a:r>
              <a:rPr lang="de-DE"/>
              <a:t> </a:t>
            </a:r>
            <a:r>
              <a:rPr lang="de-DE" err="1"/>
              <a:t>ecosystem</a:t>
            </a:r>
            <a:r>
              <a:rPr lang="de-DE"/>
              <a:t>(s)? – An explorative </a:t>
            </a:r>
            <a:r>
              <a:rPr lang="de-DE" err="1"/>
              <a:t>approach</a:t>
            </a:r>
            <a:r>
              <a:rPr lang="de-DE"/>
              <a:t>. In: European </a:t>
            </a:r>
            <a:r>
              <a:rPr lang="de-DE" err="1"/>
              <a:t>Planning</a:t>
            </a:r>
            <a:r>
              <a:rPr lang="de-DE"/>
              <a:t> Studies, 28, 5, 881–905doi: 10.1080/09654313.2019.1708868</a:t>
            </a:r>
          </a:p>
          <a:p>
            <a:pPr marL="0" indent="0">
              <a:lnSpc>
                <a:spcPct val="100000"/>
              </a:lnSpc>
              <a:buNone/>
            </a:pPr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3CEF5E7-14B1-4FAB-B55B-FEE6AB1F3C4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/>
              <a:t>Literaturverzeichnis </a:t>
            </a:r>
          </a:p>
        </p:txBody>
      </p:sp>
    </p:spTree>
    <p:extLst>
      <p:ext uri="{BB962C8B-B14F-4D97-AF65-F5344CB8AC3E}">
        <p14:creationId xmlns:p14="http://schemas.microsoft.com/office/powerpoint/2010/main" val="1876656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1C649A8-3576-937A-A9A0-54898E3A009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dirty="0"/>
              <a:t>Gallery Walk durchs Projekt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84EB992-8646-C4BD-EF03-614E25DFC0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016" y="1523374"/>
            <a:ext cx="2880000" cy="1620000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03DB5A05-F4FC-F890-30C0-8BB797673F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789" y="1844838"/>
            <a:ext cx="2880000" cy="1620000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6C5FFCC9-5476-FEAA-F909-9095C6C2DF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703" y="2166302"/>
            <a:ext cx="2880000" cy="1620000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6D3D3025-F203-ED71-5BD3-39EBF8A888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4958" y="1519361"/>
            <a:ext cx="2880000" cy="1620000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D6ED4DD6-000C-41C1-D343-34502D063C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22352" y="1844838"/>
            <a:ext cx="2880000" cy="1620000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A08D4EA5-E834-C1ED-E5EB-42C37087B0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88870" y="2166302"/>
            <a:ext cx="2880000" cy="1620000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8C6FEDFC-ECC6-3F0A-8EDD-696A2BB05D0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61901" y="1519361"/>
            <a:ext cx="2880000" cy="1620000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6DC3732E-D92F-4E38-BFA7-0A7BBAFFE02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98916" y="1846549"/>
            <a:ext cx="2880000" cy="1620000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2D867EC5-BCB5-4B76-C7D0-474C3AAC67B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77038" y="2173737"/>
            <a:ext cx="2880000" cy="1620000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60" name="Gruppieren 59">
            <a:extLst>
              <a:ext uri="{FF2B5EF4-FFF2-40B4-BE49-F238E27FC236}">
                <a16:creationId xmlns:a16="http://schemas.microsoft.com/office/drawing/2014/main" id="{3220A05D-E511-6030-5601-13BE7D14083C}"/>
              </a:ext>
            </a:extLst>
          </p:cNvPr>
          <p:cNvGrpSpPr/>
          <p:nvPr/>
        </p:nvGrpSpPr>
        <p:grpSpPr>
          <a:xfrm>
            <a:off x="288016" y="4334837"/>
            <a:ext cx="1440000" cy="1363839"/>
            <a:chOff x="288016" y="4334837"/>
            <a:chExt cx="1440000" cy="1363839"/>
          </a:xfrm>
        </p:grpSpPr>
        <p:pic>
          <p:nvPicPr>
            <p:cNvPr id="14" name="Grafik 13" descr="Ein Bild, das draußen, Gras, Himmel, Text enthält.&#10;&#10;KI-generierte Inhalte können fehlerhaft sein.">
              <a:extLst>
                <a:ext uri="{FF2B5EF4-FFF2-40B4-BE49-F238E27FC236}">
                  <a16:creationId xmlns:a16="http://schemas.microsoft.com/office/drawing/2014/main" id="{C7F2B562-A1D9-2164-0A72-74E94B4637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88016" y="4334837"/>
              <a:ext cx="1440000" cy="1080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0" name="Textfeld 49">
              <a:extLst>
                <a:ext uri="{FF2B5EF4-FFF2-40B4-BE49-F238E27FC236}">
                  <a16:creationId xmlns:a16="http://schemas.microsoft.com/office/drawing/2014/main" id="{526E684B-F745-AEB2-5F8D-6DF39C5FB4DB}"/>
                </a:ext>
              </a:extLst>
            </p:cNvPr>
            <p:cNvSpPr txBox="1"/>
            <p:nvPr/>
          </p:nvSpPr>
          <p:spPr>
            <a:xfrm>
              <a:off x="290800" y="5421677"/>
              <a:ext cx="1012591" cy="276999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de-DE" sz="1200" dirty="0">
                  <a:solidFill>
                    <a:schemeClr val="accent2"/>
                  </a:solidFill>
                </a:rPr>
                <a:t>Reykjavík</a:t>
              </a:r>
            </a:p>
          </p:txBody>
        </p:sp>
      </p:grpSp>
      <p:grpSp>
        <p:nvGrpSpPr>
          <p:cNvPr id="62" name="Gruppieren 61">
            <a:extLst>
              <a:ext uri="{FF2B5EF4-FFF2-40B4-BE49-F238E27FC236}">
                <a16:creationId xmlns:a16="http://schemas.microsoft.com/office/drawing/2014/main" id="{7E8EBAB0-FBE5-DD2A-1719-667D13365ED4}"/>
              </a:ext>
            </a:extLst>
          </p:cNvPr>
          <p:cNvGrpSpPr/>
          <p:nvPr/>
        </p:nvGrpSpPr>
        <p:grpSpPr>
          <a:xfrm>
            <a:off x="3290292" y="4339743"/>
            <a:ext cx="1468287" cy="1358933"/>
            <a:chOff x="3290292" y="4339743"/>
            <a:chExt cx="1468287" cy="1358933"/>
          </a:xfrm>
        </p:grpSpPr>
        <p:grpSp>
          <p:nvGrpSpPr>
            <p:cNvPr id="25" name="Gruppieren 24">
              <a:extLst>
                <a:ext uri="{FF2B5EF4-FFF2-40B4-BE49-F238E27FC236}">
                  <a16:creationId xmlns:a16="http://schemas.microsoft.com/office/drawing/2014/main" id="{3F3A8983-9F6F-8AF0-D232-8C6E0FB04FDB}"/>
                </a:ext>
              </a:extLst>
            </p:cNvPr>
            <p:cNvGrpSpPr/>
            <p:nvPr/>
          </p:nvGrpSpPr>
          <p:grpSpPr>
            <a:xfrm>
              <a:off x="3290292" y="4339743"/>
              <a:ext cx="1468287" cy="1080000"/>
              <a:chOff x="3726524" y="4246465"/>
              <a:chExt cx="1468287" cy="1189113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20" name="Grafik 19" descr="Ein Bild, das Im Haus, Kleidung, Person, Wand enthält.&#10;&#10;KI-generierte Inhalte können fehlerhaft sein.">
                <a:extLst>
                  <a:ext uri="{FF2B5EF4-FFF2-40B4-BE49-F238E27FC236}">
                    <a16:creationId xmlns:a16="http://schemas.microsoft.com/office/drawing/2014/main" id="{47D6313F-1DE2-0EFA-5494-ADE53A8D61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rcRect l="12291"/>
              <a:stretch/>
            </p:blipFill>
            <p:spPr>
              <a:xfrm>
                <a:off x="3726524" y="4355578"/>
                <a:ext cx="1262346" cy="1080000"/>
              </a:xfrm>
              <a:prstGeom prst="rect">
                <a:avLst/>
              </a:prstGeom>
            </p:spPr>
          </p:pic>
          <p:pic>
            <p:nvPicPr>
              <p:cNvPr id="18" name="Grafik 17" descr="Ein Bild, das Im Haus, Person, Kleidung, Wand enthält.&#10;&#10;KI-generierte Inhalte können fehlerhaft sein.">
                <a:extLst>
                  <a:ext uri="{FF2B5EF4-FFF2-40B4-BE49-F238E27FC236}">
                    <a16:creationId xmlns:a16="http://schemas.microsoft.com/office/drawing/2014/main" id="{DC6DA2A4-B126-6D52-21EE-A12AE83C3C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rcRect l="74091"/>
              <a:stretch/>
            </p:blipFill>
            <p:spPr>
              <a:xfrm>
                <a:off x="4821607" y="4275664"/>
                <a:ext cx="373204" cy="1080000"/>
              </a:xfrm>
              <a:prstGeom prst="rect">
                <a:avLst/>
              </a:prstGeom>
            </p:spPr>
          </p:pic>
          <p:pic>
            <p:nvPicPr>
              <p:cNvPr id="22" name="Grafik 21" descr="Ein Bild, das Im Haus, Person, Kleidung, Wand enthält.&#10;&#10;KI-generierte Inhalte können fehlerhaft sein.">
                <a:extLst>
                  <a:ext uri="{FF2B5EF4-FFF2-40B4-BE49-F238E27FC236}">
                    <a16:creationId xmlns:a16="http://schemas.microsoft.com/office/drawing/2014/main" id="{0E8BC086-F92F-7372-AA4F-4C76E72298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rcRect r="73547"/>
              <a:stretch/>
            </p:blipFill>
            <p:spPr>
              <a:xfrm>
                <a:off x="3726524" y="4246465"/>
                <a:ext cx="381042" cy="1080000"/>
              </a:xfrm>
              <a:prstGeom prst="rect">
                <a:avLst/>
              </a:prstGeom>
            </p:spPr>
          </p:pic>
        </p:grpSp>
        <p:sp>
          <p:nvSpPr>
            <p:cNvPr id="52" name="Textfeld 51">
              <a:extLst>
                <a:ext uri="{FF2B5EF4-FFF2-40B4-BE49-F238E27FC236}">
                  <a16:creationId xmlns:a16="http://schemas.microsoft.com/office/drawing/2014/main" id="{A74C0847-394C-9E26-376E-E1D1EC478239}"/>
                </a:ext>
              </a:extLst>
            </p:cNvPr>
            <p:cNvSpPr txBox="1"/>
            <p:nvPr/>
          </p:nvSpPr>
          <p:spPr>
            <a:xfrm>
              <a:off x="3290292" y="5421677"/>
              <a:ext cx="1012591" cy="276999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de-DE" sz="1200" dirty="0">
                  <a:solidFill>
                    <a:schemeClr val="accent2"/>
                  </a:solidFill>
                </a:rPr>
                <a:t>Frankfurt</a:t>
              </a:r>
            </a:p>
          </p:txBody>
        </p:sp>
      </p:grp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6DAD092B-718F-06C7-6F6E-8106286945E3}"/>
              </a:ext>
            </a:extLst>
          </p:cNvPr>
          <p:cNvGrpSpPr/>
          <p:nvPr/>
        </p:nvGrpSpPr>
        <p:grpSpPr>
          <a:xfrm>
            <a:off x="5025457" y="4334837"/>
            <a:ext cx="1025497" cy="1363839"/>
            <a:chOff x="5025457" y="4334837"/>
            <a:chExt cx="1025497" cy="1363839"/>
          </a:xfrm>
        </p:grpSpPr>
        <p:pic>
          <p:nvPicPr>
            <p:cNvPr id="28" name="Grafik 27" descr="Ein Bild, das Text, Screenshot, Brief, Schrift enthält.&#10;&#10;KI-generierte Inhalte können fehlerhaft sein.">
              <a:extLst>
                <a:ext uri="{FF2B5EF4-FFF2-40B4-BE49-F238E27FC236}">
                  <a16:creationId xmlns:a16="http://schemas.microsoft.com/office/drawing/2014/main" id="{79D6E2FA-BA66-3DA4-DB4A-55E21BFA1E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025457" y="4334837"/>
              <a:ext cx="764381" cy="1080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3" name="Textfeld 52">
              <a:extLst>
                <a:ext uri="{FF2B5EF4-FFF2-40B4-BE49-F238E27FC236}">
                  <a16:creationId xmlns:a16="http://schemas.microsoft.com/office/drawing/2014/main" id="{78D27180-6E28-EF00-BE7C-2301FAD738C2}"/>
                </a:ext>
              </a:extLst>
            </p:cNvPr>
            <p:cNvSpPr txBox="1"/>
            <p:nvPr/>
          </p:nvSpPr>
          <p:spPr>
            <a:xfrm>
              <a:off x="5038363" y="5421677"/>
              <a:ext cx="1012591" cy="276999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de-DE" sz="1200" dirty="0">
                  <a:solidFill>
                    <a:schemeClr val="accent2"/>
                  </a:solidFill>
                </a:rPr>
                <a:t>Goslar</a:t>
              </a:r>
            </a:p>
          </p:txBody>
        </p:sp>
      </p:grpSp>
      <p:grpSp>
        <p:nvGrpSpPr>
          <p:cNvPr id="64" name="Gruppieren 63">
            <a:extLst>
              <a:ext uri="{FF2B5EF4-FFF2-40B4-BE49-F238E27FC236}">
                <a16:creationId xmlns:a16="http://schemas.microsoft.com/office/drawing/2014/main" id="{69C2C2FC-47C0-8741-0343-82A19EB37A1D}"/>
              </a:ext>
            </a:extLst>
          </p:cNvPr>
          <p:cNvGrpSpPr/>
          <p:nvPr/>
        </p:nvGrpSpPr>
        <p:grpSpPr>
          <a:xfrm>
            <a:off x="6056716" y="4331945"/>
            <a:ext cx="1022972" cy="1366731"/>
            <a:chOff x="6056716" y="4331945"/>
            <a:chExt cx="1022972" cy="1366731"/>
          </a:xfrm>
        </p:grpSpPr>
        <p:grpSp>
          <p:nvGrpSpPr>
            <p:cNvPr id="33" name="Gruppieren 32">
              <a:extLst>
                <a:ext uri="{FF2B5EF4-FFF2-40B4-BE49-F238E27FC236}">
                  <a16:creationId xmlns:a16="http://schemas.microsoft.com/office/drawing/2014/main" id="{82BD3E88-7705-1599-C762-A6A194570417}"/>
                </a:ext>
              </a:extLst>
            </p:cNvPr>
            <p:cNvGrpSpPr/>
            <p:nvPr/>
          </p:nvGrpSpPr>
          <p:grpSpPr>
            <a:xfrm>
              <a:off x="6056716" y="4331945"/>
              <a:ext cx="982639" cy="1080000"/>
              <a:chOff x="6636914" y="4089732"/>
              <a:chExt cx="982639" cy="108000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30" name="Grafik 29" descr="Ein Bild, das Text, Karte, Grafikdesign, Screenshot enthält.&#10;&#10;KI-generierte Inhalte können fehlerhaft sein.">
                <a:extLst>
                  <a:ext uri="{FF2B5EF4-FFF2-40B4-BE49-F238E27FC236}">
                    <a16:creationId xmlns:a16="http://schemas.microsoft.com/office/drawing/2014/main" id="{98877826-4793-48E0-ED22-BAF18229ED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636914" y="4089732"/>
                <a:ext cx="518044" cy="1080000"/>
              </a:xfrm>
              <a:prstGeom prst="rect">
                <a:avLst/>
              </a:prstGeom>
            </p:spPr>
          </p:pic>
          <p:pic>
            <p:nvPicPr>
              <p:cNvPr id="32" name="Grafik 31" descr="Ein Bild, das Text, Schrift, Screenshot, Brief enthält.&#10;&#10;KI-generierte Inhalte können fehlerhaft sein.">
                <a:extLst>
                  <a:ext uri="{FF2B5EF4-FFF2-40B4-BE49-F238E27FC236}">
                    <a16:creationId xmlns:a16="http://schemas.microsoft.com/office/drawing/2014/main" id="{DDDBFBFC-7C5B-780A-393B-DC73F3AECF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154958" y="4089732"/>
                <a:ext cx="464595" cy="1080000"/>
              </a:xfrm>
              <a:prstGeom prst="rect">
                <a:avLst/>
              </a:prstGeom>
            </p:spPr>
          </p:pic>
        </p:grpSp>
        <p:sp>
          <p:nvSpPr>
            <p:cNvPr id="54" name="Textfeld 53">
              <a:extLst>
                <a:ext uri="{FF2B5EF4-FFF2-40B4-BE49-F238E27FC236}">
                  <a16:creationId xmlns:a16="http://schemas.microsoft.com/office/drawing/2014/main" id="{5AD21E30-A5AE-7293-9E6A-41B8E60EB29C}"/>
                </a:ext>
              </a:extLst>
            </p:cNvPr>
            <p:cNvSpPr txBox="1"/>
            <p:nvPr/>
          </p:nvSpPr>
          <p:spPr>
            <a:xfrm>
              <a:off x="6067097" y="5421677"/>
              <a:ext cx="1012591" cy="276999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de-DE" sz="1200" dirty="0">
                  <a:solidFill>
                    <a:schemeClr val="accent2"/>
                  </a:solidFill>
                </a:rPr>
                <a:t>Rom</a:t>
              </a:r>
            </a:p>
          </p:txBody>
        </p:sp>
      </p:grpSp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DA578DD8-D4D5-1FCE-AFC2-310453768B80}"/>
              </a:ext>
            </a:extLst>
          </p:cNvPr>
          <p:cNvGrpSpPr/>
          <p:nvPr/>
        </p:nvGrpSpPr>
        <p:grpSpPr>
          <a:xfrm>
            <a:off x="7299910" y="4345563"/>
            <a:ext cx="1012591" cy="1353113"/>
            <a:chOff x="7299910" y="4345563"/>
            <a:chExt cx="1012591" cy="1353113"/>
          </a:xfrm>
        </p:grpSpPr>
        <p:grpSp>
          <p:nvGrpSpPr>
            <p:cNvPr id="39" name="Gruppieren 38">
              <a:extLst>
                <a:ext uri="{FF2B5EF4-FFF2-40B4-BE49-F238E27FC236}">
                  <a16:creationId xmlns:a16="http://schemas.microsoft.com/office/drawing/2014/main" id="{6ECDFA5F-C626-9A9F-A533-97E0CC16D469}"/>
                </a:ext>
              </a:extLst>
            </p:cNvPr>
            <p:cNvGrpSpPr/>
            <p:nvPr/>
          </p:nvGrpSpPr>
          <p:grpSpPr>
            <a:xfrm>
              <a:off x="7306233" y="4345563"/>
              <a:ext cx="813148" cy="1063050"/>
              <a:chOff x="4600870" y="4142207"/>
              <a:chExt cx="813148" cy="106305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35" name="Grafik 34" descr="Ein Bild, das Text, Computer, Im Haus, Tisch enthält.&#10;&#10;KI-generierte Inhalte können fehlerhaft sein.">
                <a:extLst>
                  <a:ext uri="{FF2B5EF4-FFF2-40B4-BE49-F238E27FC236}">
                    <a16:creationId xmlns:a16="http://schemas.microsoft.com/office/drawing/2014/main" id="{92420057-5D55-69AA-2BF5-876E4FC8E2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rcRect t="42377" b="22628"/>
              <a:stretch/>
            </p:blipFill>
            <p:spPr>
              <a:xfrm rot="16200000">
                <a:off x="4340600" y="4402477"/>
                <a:ext cx="975902" cy="455361"/>
              </a:xfrm>
              <a:prstGeom prst="rect">
                <a:avLst/>
              </a:prstGeom>
            </p:spPr>
          </p:pic>
          <p:pic>
            <p:nvPicPr>
              <p:cNvPr id="37" name="Grafik 36" descr="Ein Bild, das Text, Whiteboard, Handschrift, Im Haus enthält.&#10;&#10;KI-generierte Inhalte können fehlerhaft sein.">
                <a:extLst>
                  <a:ext uri="{FF2B5EF4-FFF2-40B4-BE49-F238E27FC236}">
                    <a16:creationId xmlns:a16="http://schemas.microsoft.com/office/drawing/2014/main" id="{CB47E9B2-936E-57F0-2F09-15A4803DA7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rcRect t="10464" b="52295"/>
              <a:stretch/>
            </p:blipFill>
            <p:spPr>
              <a:xfrm rot="16200000">
                <a:off x="4680034" y="4471273"/>
                <a:ext cx="980899" cy="487069"/>
              </a:xfrm>
              <a:prstGeom prst="rect">
                <a:avLst/>
              </a:prstGeom>
            </p:spPr>
          </p:pic>
        </p:grpSp>
        <p:sp>
          <p:nvSpPr>
            <p:cNvPr id="55" name="Textfeld 54">
              <a:extLst>
                <a:ext uri="{FF2B5EF4-FFF2-40B4-BE49-F238E27FC236}">
                  <a16:creationId xmlns:a16="http://schemas.microsoft.com/office/drawing/2014/main" id="{0903570A-958A-3C05-D16F-B8C33F4EA3FE}"/>
                </a:ext>
              </a:extLst>
            </p:cNvPr>
            <p:cNvSpPr txBox="1"/>
            <p:nvPr/>
          </p:nvSpPr>
          <p:spPr>
            <a:xfrm>
              <a:off x="7299910" y="5421677"/>
              <a:ext cx="1012591" cy="276999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de-DE" sz="1200" dirty="0">
                  <a:solidFill>
                    <a:schemeClr val="accent2"/>
                  </a:solidFill>
                </a:rPr>
                <a:t>Freiburg</a:t>
              </a:r>
            </a:p>
          </p:txBody>
        </p:sp>
      </p:grpSp>
      <p:grpSp>
        <p:nvGrpSpPr>
          <p:cNvPr id="66" name="Gruppieren 65">
            <a:extLst>
              <a:ext uri="{FF2B5EF4-FFF2-40B4-BE49-F238E27FC236}">
                <a16:creationId xmlns:a16="http://schemas.microsoft.com/office/drawing/2014/main" id="{3FCB87B7-BD5D-3D37-A33E-C6F0EC1806FD}"/>
              </a:ext>
            </a:extLst>
          </p:cNvPr>
          <p:cNvGrpSpPr/>
          <p:nvPr/>
        </p:nvGrpSpPr>
        <p:grpSpPr>
          <a:xfrm>
            <a:off x="8386259" y="4340098"/>
            <a:ext cx="1680119" cy="1345514"/>
            <a:chOff x="8386259" y="4340098"/>
            <a:chExt cx="1680119" cy="1345514"/>
          </a:xfrm>
        </p:grpSpPr>
        <p:grpSp>
          <p:nvGrpSpPr>
            <p:cNvPr id="44" name="Gruppieren 43">
              <a:extLst>
                <a:ext uri="{FF2B5EF4-FFF2-40B4-BE49-F238E27FC236}">
                  <a16:creationId xmlns:a16="http://schemas.microsoft.com/office/drawing/2014/main" id="{C55A0E69-6D1B-F702-B5EE-24295D90C93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386259" y="4340098"/>
              <a:ext cx="1680119" cy="1080000"/>
              <a:chOff x="8913092" y="4040182"/>
              <a:chExt cx="2256755" cy="1450668"/>
            </a:xfrm>
          </p:grpSpPr>
          <p:pic>
            <p:nvPicPr>
              <p:cNvPr id="41" name="Grafik 40" descr="Ein Bild, das Text, Screenshot, Schrift, Dokument enthält.&#10;&#10;KI-generierte Inhalte können fehlerhaft sein.">
                <a:extLst>
                  <a:ext uri="{FF2B5EF4-FFF2-40B4-BE49-F238E27FC236}">
                    <a16:creationId xmlns:a16="http://schemas.microsoft.com/office/drawing/2014/main" id="{83F99C0C-3E9D-31C6-67FC-39C4815B57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450663" y="4410850"/>
                <a:ext cx="1719184" cy="108000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43" name="Grafik 42" descr="Ein Bild, das Text, Screenshot, Schrift, Algebra enthält.&#10;&#10;KI-generierte Inhalte können fehlerhaft sein.">
                <a:extLst>
                  <a:ext uri="{FF2B5EF4-FFF2-40B4-BE49-F238E27FC236}">
                    <a16:creationId xmlns:a16="http://schemas.microsoft.com/office/drawing/2014/main" id="{DA48D8EC-5EF7-AA23-4301-35B23A7E19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913092" y="4040182"/>
                <a:ext cx="1697838" cy="108000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57" name="Textfeld 56">
              <a:extLst>
                <a:ext uri="{FF2B5EF4-FFF2-40B4-BE49-F238E27FC236}">
                  <a16:creationId xmlns:a16="http://schemas.microsoft.com/office/drawing/2014/main" id="{B8C5E09A-3625-B237-C995-0D92F930617D}"/>
                </a:ext>
              </a:extLst>
            </p:cNvPr>
            <p:cNvSpPr txBox="1"/>
            <p:nvPr/>
          </p:nvSpPr>
          <p:spPr>
            <a:xfrm>
              <a:off x="8386259" y="5408613"/>
              <a:ext cx="1012591" cy="276999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de-DE" sz="1200" dirty="0" err="1">
                  <a:solidFill>
                    <a:schemeClr val="accent2"/>
                  </a:solidFill>
                </a:rPr>
                <a:t>Matrei</a:t>
              </a:r>
              <a:endParaRPr lang="de-DE" sz="12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67" name="Gruppieren 66">
            <a:extLst>
              <a:ext uri="{FF2B5EF4-FFF2-40B4-BE49-F238E27FC236}">
                <a16:creationId xmlns:a16="http://schemas.microsoft.com/office/drawing/2014/main" id="{63C33232-8C2C-4F22-E27F-432367C37B79}"/>
              </a:ext>
            </a:extLst>
          </p:cNvPr>
          <p:cNvGrpSpPr/>
          <p:nvPr/>
        </p:nvGrpSpPr>
        <p:grpSpPr>
          <a:xfrm>
            <a:off x="10333256" y="4929293"/>
            <a:ext cx="1440000" cy="769383"/>
            <a:chOff x="10333256" y="4929293"/>
            <a:chExt cx="1440000" cy="769383"/>
          </a:xfrm>
        </p:grpSpPr>
        <p:pic>
          <p:nvPicPr>
            <p:cNvPr id="46" name="Grafik 45" descr="Ein Bild, das Text, Screenshot, Himmel, Panorama enthält.&#10;&#10;KI-generierte Inhalte können fehlerhaft sein.">
              <a:extLst>
                <a:ext uri="{FF2B5EF4-FFF2-40B4-BE49-F238E27FC236}">
                  <a16:creationId xmlns:a16="http://schemas.microsoft.com/office/drawing/2014/main" id="{D7D29B86-67A8-5B44-9C92-6B8B3E31E2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10333256" y="4929293"/>
              <a:ext cx="1440000" cy="49579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8" name="Textfeld 57">
              <a:extLst>
                <a:ext uri="{FF2B5EF4-FFF2-40B4-BE49-F238E27FC236}">
                  <a16:creationId xmlns:a16="http://schemas.microsoft.com/office/drawing/2014/main" id="{C6BD4C7D-FA41-DD86-8F4F-629F01D10306}"/>
                </a:ext>
              </a:extLst>
            </p:cNvPr>
            <p:cNvSpPr txBox="1"/>
            <p:nvPr/>
          </p:nvSpPr>
          <p:spPr>
            <a:xfrm>
              <a:off x="10349731" y="5421677"/>
              <a:ext cx="1012591" cy="276999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de-DE" sz="1200" dirty="0">
                  <a:solidFill>
                    <a:schemeClr val="accent2"/>
                  </a:solidFill>
                </a:rPr>
                <a:t>Athen</a:t>
              </a:r>
            </a:p>
          </p:txBody>
        </p:sp>
      </p:grpSp>
      <p:grpSp>
        <p:nvGrpSpPr>
          <p:cNvPr id="61" name="Gruppieren 60">
            <a:extLst>
              <a:ext uri="{FF2B5EF4-FFF2-40B4-BE49-F238E27FC236}">
                <a16:creationId xmlns:a16="http://schemas.microsoft.com/office/drawing/2014/main" id="{C4612E9B-93A5-E01D-6E13-81294F0A1CA8}"/>
              </a:ext>
            </a:extLst>
          </p:cNvPr>
          <p:cNvGrpSpPr/>
          <p:nvPr/>
        </p:nvGrpSpPr>
        <p:grpSpPr>
          <a:xfrm>
            <a:off x="1994894" y="4334837"/>
            <a:ext cx="1028520" cy="1363839"/>
            <a:chOff x="1994894" y="4334837"/>
            <a:chExt cx="1028520" cy="1363839"/>
          </a:xfrm>
        </p:grpSpPr>
        <p:pic>
          <p:nvPicPr>
            <p:cNvPr id="16" name="Grafik 15" descr="Ein Bild, das Kleidung, Person, Lächeln, Schuhwerk enthält.&#10;&#10;KI-generierte Inhalte können fehlerhaft sein.">
              <a:extLst>
                <a:ext uri="{FF2B5EF4-FFF2-40B4-BE49-F238E27FC236}">
                  <a16:creationId xmlns:a16="http://schemas.microsoft.com/office/drawing/2014/main" id="{4A2C951B-7345-B851-6BD2-59D7D0DF55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1994894" y="4334837"/>
              <a:ext cx="1028520" cy="1080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9" name="Textfeld 58">
              <a:extLst>
                <a:ext uri="{FF2B5EF4-FFF2-40B4-BE49-F238E27FC236}">
                  <a16:creationId xmlns:a16="http://schemas.microsoft.com/office/drawing/2014/main" id="{7D8EFC2B-7303-E239-3E96-0DA9370C479C}"/>
                </a:ext>
              </a:extLst>
            </p:cNvPr>
            <p:cNvSpPr txBox="1"/>
            <p:nvPr/>
          </p:nvSpPr>
          <p:spPr>
            <a:xfrm>
              <a:off x="1997584" y="5421677"/>
              <a:ext cx="1012591" cy="276999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de-DE" sz="1200" dirty="0">
                  <a:solidFill>
                    <a:schemeClr val="accent2"/>
                  </a:solidFill>
                </a:rPr>
                <a:t>Berlin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9974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dirty="0"/>
              <a:t>Herzlich Willkommen!</a:t>
            </a:r>
          </a:p>
        </p:txBody>
      </p:sp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2014764173"/>
              </p:ext>
            </p:extLst>
          </p:nvPr>
        </p:nvGraphicFramePr>
        <p:xfrm>
          <a:off x="1247298" y="1701801"/>
          <a:ext cx="9697407" cy="3934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26807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1">
            <a:extLst>
              <a:ext uri="{FF2B5EF4-FFF2-40B4-BE49-F238E27FC236}">
                <a16:creationId xmlns:a16="http://schemas.microsoft.com/office/drawing/2014/main" id="{5F8453A1-2E05-1498-F4B6-9977D619D3B2}"/>
              </a:ext>
            </a:extLst>
          </p:cNvPr>
          <p:cNvSpPr txBox="1">
            <a:spLocks/>
          </p:cNvSpPr>
          <p:nvPr/>
        </p:nvSpPr>
        <p:spPr>
          <a:xfrm>
            <a:off x="281841" y="281062"/>
            <a:ext cx="9746742" cy="4787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i="0" kern="1200">
                <a:solidFill>
                  <a:schemeClr val="tx2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Vorstellung &amp; Diskussion empirischer Ergebnisse</a:t>
            </a:r>
          </a:p>
        </p:txBody>
      </p:sp>
      <p:sp>
        <p:nvSpPr>
          <p:cNvPr id="9" name="Titel 3">
            <a:extLst>
              <a:ext uri="{FF2B5EF4-FFF2-40B4-BE49-F238E27FC236}">
                <a16:creationId xmlns:a16="http://schemas.microsoft.com/office/drawing/2014/main" id="{3D911A63-A490-6D4E-1319-AE25004BBD5D}"/>
              </a:ext>
            </a:extLst>
          </p:cNvPr>
          <p:cNvSpPr txBox="1">
            <a:spLocks/>
          </p:cNvSpPr>
          <p:nvPr/>
        </p:nvSpPr>
        <p:spPr>
          <a:xfrm>
            <a:off x="281841" y="1878552"/>
            <a:ext cx="11439803" cy="14157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Soziale Innovationen und regionale Verantwortung?</a:t>
            </a:r>
          </a:p>
        </p:txBody>
      </p:sp>
      <p:sp>
        <p:nvSpPr>
          <p:cNvPr id="10" name="Untertitel 4">
            <a:extLst>
              <a:ext uri="{FF2B5EF4-FFF2-40B4-BE49-F238E27FC236}">
                <a16:creationId xmlns:a16="http://schemas.microsoft.com/office/drawing/2014/main" id="{57145700-2BC2-BCDA-7550-6B39B8B0300B}"/>
              </a:ext>
            </a:extLst>
          </p:cNvPr>
          <p:cNvSpPr txBox="1">
            <a:spLocks/>
          </p:cNvSpPr>
          <p:nvPr/>
        </p:nvSpPr>
        <p:spPr>
          <a:xfrm>
            <a:off x="281842" y="3597966"/>
            <a:ext cx="11436844" cy="7919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sz="2300" b="1" dirty="0">
                <a:solidFill>
                  <a:schemeClr val="accent1"/>
                </a:solidFill>
              </a:rPr>
              <a:t>Vom Impuls zum Engagement:</a:t>
            </a:r>
          </a:p>
          <a:p>
            <a:pPr marL="0" indent="0" algn="ctr">
              <a:buNone/>
            </a:pPr>
            <a:r>
              <a:rPr lang="de-DE" altLang="de-DE" sz="1600" b="1" dirty="0" err="1">
                <a:solidFill>
                  <a:schemeClr val="accent2"/>
                </a:solidFill>
              </a:rPr>
              <a:t>Akteur:innen</a:t>
            </a:r>
            <a:r>
              <a:rPr lang="de-DE" altLang="de-DE" sz="1600" b="1" dirty="0">
                <a:solidFill>
                  <a:schemeClr val="accent2"/>
                </a:solidFill>
              </a:rPr>
              <a:t> und ihre Antriebskräfte</a:t>
            </a:r>
            <a:r>
              <a:rPr lang="de-DE" altLang="de-DE" sz="1600" b="1" dirty="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72335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72BAEC4E-3854-4A2B-99F7-48710B840D6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de-DE" b="0" dirty="0"/>
              <a:t>Datengrundlage - Theorie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A14E7F9-ACE7-473F-8E50-CF0145842BF6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de-DE" sz="1800" b="1" dirty="0"/>
              <a:t>Innovation und </a:t>
            </a:r>
            <a:r>
              <a:rPr lang="de-DE" sz="1800" b="1" dirty="0" err="1"/>
              <a:t>Innovationsakteur:innen</a:t>
            </a:r>
            <a:r>
              <a:rPr lang="de-DE" sz="1800" b="1" dirty="0"/>
              <a:t> </a:t>
            </a:r>
            <a:endParaRPr lang="de-DE" sz="180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A97F3BD-E092-40B4-B559-177ABC102E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de-DE" sz="1600" b="1" dirty="0"/>
              <a:t>Innovation als Prozess</a:t>
            </a:r>
            <a:r>
              <a:rPr lang="de-DE" sz="1600" dirty="0"/>
              <a:t>: drei Rollen (OECD, 2007; </a:t>
            </a:r>
            <a:r>
              <a:rPr lang="de-DE" sz="1600" dirty="0" err="1"/>
              <a:t>Bathelt</a:t>
            </a:r>
            <a:r>
              <a:rPr lang="de-DE" sz="1600" dirty="0"/>
              <a:t> &amp; </a:t>
            </a:r>
            <a:r>
              <a:rPr lang="de-DE" sz="1600" dirty="0" err="1"/>
              <a:t>Glückler</a:t>
            </a:r>
            <a:r>
              <a:rPr lang="de-DE" sz="1600" dirty="0"/>
              <a:t>, 2018)</a:t>
            </a:r>
          </a:p>
          <a:p>
            <a:pPr lvl="1">
              <a:lnSpc>
                <a:spcPct val="100000"/>
              </a:lnSpc>
            </a:pPr>
            <a:r>
              <a:rPr lang="de-DE" sz="1600" dirty="0" err="1"/>
              <a:t>Innovator:innen</a:t>
            </a:r>
            <a:r>
              <a:rPr lang="de-DE" sz="1600" dirty="0"/>
              <a:t> (“</a:t>
            </a:r>
            <a:r>
              <a:rPr lang="de-DE" sz="1600" i="1" dirty="0"/>
              <a:t>Innovators</a:t>
            </a:r>
            <a:r>
              <a:rPr lang="de-DE" sz="1600" dirty="0"/>
              <a:t>”, Innovationsquelle)</a:t>
            </a:r>
          </a:p>
          <a:p>
            <a:pPr lvl="1">
              <a:lnSpc>
                <a:spcPct val="100000"/>
              </a:lnSpc>
            </a:pPr>
            <a:r>
              <a:rPr lang="de-DE" sz="1600" dirty="0" err="1"/>
              <a:t>Innovationspartner:innen</a:t>
            </a:r>
            <a:r>
              <a:rPr lang="de-DE" sz="1600" dirty="0"/>
              <a:t> (“</a:t>
            </a:r>
            <a:r>
              <a:rPr lang="de-DE" sz="1600" i="1" dirty="0" err="1"/>
              <a:t>Facilitators</a:t>
            </a:r>
            <a:r>
              <a:rPr lang="de-DE" sz="1600" i="1" dirty="0"/>
              <a:t>”</a:t>
            </a:r>
            <a:r>
              <a:rPr lang="de-DE" sz="1600" dirty="0"/>
              <a:t>, katalytische Rolle) </a:t>
            </a:r>
          </a:p>
          <a:p>
            <a:pPr lvl="1">
              <a:lnSpc>
                <a:spcPct val="100000"/>
              </a:lnSpc>
            </a:pPr>
            <a:r>
              <a:rPr lang="de-DE" sz="1600" dirty="0" err="1"/>
              <a:t>Multiplikator:innen</a:t>
            </a:r>
            <a:r>
              <a:rPr lang="de-DE" sz="1600" dirty="0"/>
              <a:t> (“</a:t>
            </a:r>
            <a:r>
              <a:rPr lang="de-DE" sz="1600" i="1" dirty="0"/>
              <a:t>Carriers</a:t>
            </a:r>
            <a:r>
              <a:rPr lang="de-DE" sz="1600" dirty="0"/>
              <a:t>”, Distribution und Beschleunigung)</a:t>
            </a:r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de-DE" sz="500" b="1" dirty="0"/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de-DE" sz="1600" b="1" dirty="0"/>
              <a:t>Auf soziale Innovation (SI) zugeschnitten</a:t>
            </a:r>
            <a:r>
              <a:rPr lang="de-DE" sz="1600" dirty="0"/>
              <a:t>: Rollenwechsel möglich (</a:t>
            </a:r>
            <a:r>
              <a:rPr lang="de-DE" sz="1600" dirty="0" err="1"/>
              <a:t>Terstriep</a:t>
            </a:r>
            <a:r>
              <a:rPr lang="de-DE" sz="1600" dirty="0"/>
              <a:t> et al., 2020)</a:t>
            </a:r>
          </a:p>
          <a:p>
            <a:pPr lvl="1">
              <a:lnSpc>
                <a:spcPct val="100000"/>
              </a:lnSpc>
            </a:pPr>
            <a:r>
              <a:rPr lang="de-DE" sz="1600" dirty="0" err="1"/>
              <a:t>Entwickler:innen</a:t>
            </a:r>
            <a:r>
              <a:rPr lang="de-DE" sz="1600" dirty="0"/>
              <a:t> (“</a:t>
            </a:r>
            <a:r>
              <a:rPr lang="de-DE" sz="1600" i="1" dirty="0"/>
              <a:t>Developers</a:t>
            </a:r>
            <a:r>
              <a:rPr lang="de-DE" sz="1600" dirty="0"/>
              <a:t>”)</a:t>
            </a:r>
          </a:p>
          <a:p>
            <a:pPr lvl="1">
              <a:lnSpc>
                <a:spcPct val="100000"/>
              </a:lnSpc>
            </a:pPr>
            <a:r>
              <a:rPr lang="de-DE" sz="1600" dirty="0" err="1"/>
              <a:t>Förderer:innen</a:t>
            </a:r>
            <a:r>
              <a:rPr lang="de-DE" sz="1600" dirty="0"/>
              <a:t> (“</a:t>
            </a:r>
            <a:r>
              <a:rPr lang="de-DE" sz="1600" i="1" dirty="0"/>
              <a:t>Promoters</a:t>
            </a:r>
            <a:r>
              <a:rPr lang="de-DE" sz="1600" dirty="0"/>
              <a:t>”)</a:t>
            </a:r>
          </a:p>
          <a:p>
            <a:pPr lvl="1">
              <a:lnSpc>
                <a:spcPct val="100000"/>
              </a:lnSpc>
            </a:pPr>
            <a:r>
              <a:rPr lang="de-DE" sz="1600" dirty="0" err="1"/>
              <a:t>Unterstützer:innen</a:t>
            </a:r>
            <a:r>
              <a:rPr lang="de-DE" sz="1600" dirty="0"/>
              <a:t> (“</a:t>
            </a:r>
            <a:r>
              <a:rPr lang="de-DE" sz="1600" i="1" dirty="0"/>
              <a:t>Supporters</a:t>
            </a:r>
            <a:r>
              <a:rPr lang="de-DE" sz="1600" dirty="0"/>
              <a:t>”)</a:t>
            </a:r>
          </a:p>
          <a:p>
            <a:pPr lvl="1">
              <a:lnSpc>
                <a:spcPct val="100000"/>
              </a:lnSpc>
            </a:pPr>
            <a:r>
              <a:rPr lang="de-DE" sz="1600" dirty="0" err="1"/>
              <a:t>Wissensträger:innen</a:t>
            </a:r>
            <a:r>
              <a:rPr lang="de-DE" sz="1600" dirty="0"/>
              <a:t> (“</a:t>
            </a:r>
            <a:r>
              <a:rPr lang="de-DE" sz="1600" i="1" dirty="0"/>
              <a:t>Knowledge </a:t>
            </a:r>
            <a:r>
              <a:rPr lang="de-DE" sz="1600" i="1" dirty="0" err="1"/>
              <a:t>providers</a:t>
            </a:r>
            <a:r>
              <a:rPr lang="de-DE" sz="1600" dirty="0"/>
              <a:t>”)</a:t>
            </a:r>
          </a:p>
        </p:txBody>
      </p: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D48AA4B9-4AB0-40F5-A5E2-6354262B6812}"/>
              </a:ext>
            </a:extLst>
          </p:cNvPr>
          <p:cNvCxnSpPr>
            <a:cxnSpLocks/>
            <a:endCxn id="5" idx="1"/>
          </p:cNvCxnSpPr>
          <p:nvPr/>
        </p:nvCxnSpPr>
        <p:spPr>
          <a:xfrm flipV="1">
            <a:off x="4093682" y="4124005"/>
            <a:ext cx="919099" cy="5519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2CA8EB26-FEA1-45C5-957C-F3DF09B3E61E}"/>
              </a:ext>
            </a:extLst>
          </p:cNvPr>
          <p:cNvCxnSpPr>
            <a:cxnSpLocks/>
          </p:cNvCxnSpPr>
          <p:nvPr/>
        </p:nvCxnSpPr>
        <p:spPr>
          <a:xfrm flipV="1">
            <a:off x="4093682" y="4385350"/>
            <a:ext cx="919099" cy="2906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432F80CA-64A5-44C4-80FA-370F1D69F413}"/>
              </a:ext>
            </a:extLst>
          </p:cNvPr>
          <p:cNvCxnSpPr>
            <a:cxnSpLocks/>
            <a:endCxn id="6" idx="1"/>
          </p:cNvCxnSpPr>
          <p:nvPr/>
        </p:nvCxnSpPr>
        <p:spPr>
          <a:xfrm flipV="1">
            <a:off x="5217805" y="4742776"/>
            <a:ext cx="1480152" cy="3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2FBCF0FD-EE40-4FF4-990A-067C0151106A}"/>
              </a:ext>
            </a:extLst>
          </p:cNvPr>
          <p:cNvCxnSpPr>
            <a:cxnSpLocks/>
          </p:cNvCxnSpPr>
          <p:nvPr/>
        </p:nvCxnSpPr>
        <p:spPr>
          <a:xfrm flipV="1">
            <a:off x="6042021" y="4235096"/>
            <a:ext cx="708606" cy="1502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714718DC-FDED-4E99-A173-CE4296AE80B4}"/>
              </a:ext>
            </a:extLst>
          </p:cNvPr>
          <p:cNvCxnSpPr>
            <a:cxnSpLocks/>
          </p:cNvCxnSpPr>
          <p:nvPr/>
        </p:nvCxnSpPr>
        <p:spPr>
          <a:xfrm>
            <a:off x="6281061" y="4147031"/>
            <a:ext cx="46956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6ECA13B3-D2BA-BE0C-406D-48A8F787319E}"/>
              </a:ext>
            </a:extLst>
          </p:cNvPr>
          <p:cNvSpPr txBox="1"/>
          <p:nvPr/>
        </p:nvSpPr>
        <p:spPr>
          <a:xfrm>
            <a:off x="5012781" y="3708506"/>
            <a:ext cx="1491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>
                <a:solidFill>
                  <a:schemeClr val="accent4">
                    <a:lumMod val="60000"/>
                    <a:lumOff val="40000"/>
                  </a:schemeClr>
                </a:solidFill>
              </a:rPr>
              <a:t>= Innovators</a:t>
            </a:r>
          </a:p>
          <a:p>
            <a:r>
              <a:rPr lang="de-DE" sz="1600">
                <a:solidFill>
                  <a:schemeClr val="accent4">
                    <a:lumMod val="60000"/>
                    <a:lumOff val="40000"/>
                  </a:schemeClr>
                </a:solidFill>
              </a:rPr>
              <a:t>= </a:t>
            </a:r>
            <a:r>
              <a:rPr lang="de-DE" sz="160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Facilitators</a:t>
            </a:r>
            <a:endParaRPr lang="de-DE" sz="160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de-DE" sz="1600">
                <a:solidFill>
                  <a:schemeClr val="accent4">
                    <a:lumMod val="60000"/>
                    <a:lumOff val="40000"/>
                  </a:schemeClr>
                </a:solidFill>
              </a:rPr>
              <a:t>= Carriers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167A2E1-5B63-7CF9-08EB-CF009809DC07}"/>
              </a:ext>
            </a:extLst>
          </p:cNvPr>
          <p:cNvSpPr txBox="1"/>
          <p:nvPr/>
        </p:nvSpPr>
        <p:spPr>
          <a:xfrm>
            <a:off x="6697957" y="4573499"/>
            <a:ext cx="31297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>
                <a:solidFill>
                  <a:srgbClr val="002060"/>
                </a:solidFill>
              </a:rPr>
              <a:t>= ‘Regionale </a:t>
            </a:r>
            <a:r>
              <a:rPr lang="de-DE" sz="1600" b="1" err="1">
                <a:solidFill>
                  <a:srgbClr val="002060"/>
                </a:solidFill>
              </a:rPr>
              <a:t>Networker:innen</a:t>
            </a:r>
            <a:r>
              <a:rPr lang="de-DE" sz="1600" b="1">
                <a:solidFill>
                  <a:srgbClr val="002060"/>
                </a:solidFill>
              </a:rPr>
              <a:t>’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5547339-D672-3C0D-1524-7A80B12E67DB}"/>
              </a:ext>
            </a:extLst>
          </p:cNvPr>
          <p:cNvSpPr txBox="1"/>
          <p:nvPr/>
        </p:nvSpPr>
        <p:spPr>
          <a:xfrm>
            <a:off x="6697957" y="3759465"/>
            <a:ext cx="4810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= SI </a:t>
            </a:r>
            <a:r>
              <a:rPr lang="de-DE" sz="1600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Vertreter:innen</a:t>
            </a:r>
            <a:endParaRPr lang="de-DE" sz="16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de-DE" sz="1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= </a:t>
            </a:r>
            <a:r>
              <a:rPr lang="de-DE" sz="1600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Vertreter:innen</a:t>
            </a:r>
            <a:r>
              <a:rPr lang="de-DE" sz="1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der </a:t>
            </a:r>
            <a:r>
              <a:rPr lang="de-DE" sz="1600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Innovationsakteur:innen</a:t>
            </a:r>
            <a:endParaRPr lang="de-DE" sz="16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445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CE9DE4C-2E60-4D62-8D1E-11B964D1B96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de-DE"/>
              <a:t>Datengrundlage - Erhebung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F02CDBB-B89A-4F0B-A1FA-979C92FAFA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1280" y="1129553"/>
            <a:ext cx="6320306" cy="453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9422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LANGUAGE_ID" val="1031"/>
</p:tagLst>
</file>

<file path=ppt/theme/theme1.xml><?xml version="1.0" encoding="utf-8"?>
<a:theme xmlns:a="http://schemas.openxmlformats.org/drawingml/2006/main" name="Office">
  <a:themeElements>
    <a:clrScheme name="R3 - Farben">
      <a:dk1>
        <a:srgbClr val="141414"/>
      </a:dk1>
      <a:lt1>
        <a:sysClr val="window" lastClr="FFFFFF"/>
      </a:lt1>
      <a:dk2>
        <a:srgbClr val="23332F"/>
      </a:dk2>
      <a:lt2>
        <a:srgbClr val="E7E6E6"/>
      </a:lt2>
      <a:accent1>
        <a:srgbClr val="679288"/>
      </a:accent1>
      <a:accent2>
        <a:srgbClr val="395429"/>
      </a:accent2>
      <a:accent3>
        <a:srgbClr val="F6A327"/>
      </a:accent3>
      <a:accent4>
        <a:srgbClr val="AE2012"/>
      </a:accent4>
      <a:accent5>
        <a:srgbClr val="0A8E96"/>
      </a:accent5>
      <a:accent6>
        <a:srgbClr val="5E548E"/>
      </a:accent6>
      <a:hlink>
        <a:srgbClr val="E9D8A6"/>
      </a:hlink>
      <a:folHlink>
        <a:srgbClr val="0060A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">
  <a:themeElements>
    <a:clrScheme name="R3 - Farben">
      <a:dk1>
        <a:srgbClr val="141414"/>
      </a:dk1>
      <a:lt1>
        <a:sysClr val="window" lastClr="FFFFFF"/>
      </a:lt1>
      <a:dk2>
        <a:srgbClr val="23332F"/>
      </a:dk2>
      <a:lt2>
        <a:srgbClr val="E7E6E6"/>
      </a:lt2>
      <a:accent1>
        <a:srgbClr val="679288"/>
      </a:accent1>
      <a:accent2>
        <a:srgbClr val="395429"/>
      </a:accent2>
      <a:accent3>
        <a:srgbClr val="F6A327"/>
      </a:accent3>
      <a:accent4>
        <a:srgbClr val="AE2012"/>
      </a:accent4>
      <a:accent5>
        <a:srgbClr val="0A8E96"/>
      </a:accent5>
      <a:accent6>
        <a:srgbClr val="5E548E"/>
      </a:accent6>
      <a:hlink>
        <a:srgbClr val="E9D8A6"/>
      </a:hlink>
      <a:folHlink>
        <a:srgbClr val="0060A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4167</Words>
  <Application>Microsoft Macintosh PowerPoint</Application>
  <PresentationFormat>Breitbild</PresentationFormat>
  <Paragraphs>456</Paragraphs>
  <Slides>40</Slides>
  <Notes>39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40</vt:i4>
      </vt:variant>
    </vt:vector>
  </HeadingPairs>
  <TitlesOfParts>
    <vt:vector size="47" baseType="lpstr">
      <vt:lpstr>Arial</vt:lpstr>
      <vt:lpstr>Arial Black</vt:lpstr>
      <vt:lpstr>Calibri</vt:lpstr>
      <vt:lpstr>Courier New</vt:lpstr>
      <vt:lpstr>Wingdings</vt:lpstr>
      <vt:lpstr>Office</vt:lpstr>
      <vt:lpstr>1_Office</vt:lpstr>
      <vt:lpstr>R³ - Regional.Responsibility.Resonance: Innovationen durch CRR.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Nadia Natale</dc:creator>
  <cp:lastModifiedBy>Nadia Natale</cp:lastModifiedBy>
  <cp:revision>495</cp:revision>
  <cp:lastPrinted>2025-06-13T09:31:18Z</cp:lastPrinted>
  <dcterms:created xsi:type="dcterms:W3CDTF">2023-05-22T18:11:04Z</dcterms:created>
  <dcterms:modified xsi:type="dcterms:W3CDTF">2025-06-24T11:19:23Z</dcterms:modified>
</cp:coreProperties>
</file>